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3D_D267313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11"/>
  </p:notesMasterIdLst>
  <p:sldIdLst>
    <p:sldId id="286" r:id="rId2"/>
    <p:sldId id="287" r:id="rId3"/>
    <p:sldId id="288" r:id="rId4"/>
    <p:sldId id="289" r:id="rId5"/>
    <p:sldId id="290" r:id="rId6"/>
    <p:sldId id="291" r:id="rId7"/>
    <p:sldId id="292" r:id="rId8"/>
    <p:sldId id="295" r:id="rId9"/>
    <p:sldId id="340" r:id="rId10"/>
    <p:sldId id="296" r:id="rId11"/>
    <p:sldId id="341" r:id="rId12"/>
    <p:sldId id="297" r:id="rId13"/>
    <p:sldId id="342" r:id="rId14"/>
    <p:sldId id="293" r:id="rId15"/>
    <p:sldId id="294"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1" r:id="rId39"/>
    <p:sldId id="323" r:id="rId40"/>
    <p:sldId id="324" r:id="rId41"/>
    <p:sldId id="325" r:id="rId42"/>
    <p:sldId id="326" r:id="rId43"/>
    <p:sldId id="334" r:id="rId44"/>
    <p:sldId id="327" r:id="rId45"/>
    <p:sldId id="328" r:id="rId46"/>
    <p:sldId id="329" r:id="rId47"/>
    <p:sldId id="330" r:id="rId48"/>
    <p:sldId id="331" r:id="rId49"/>
    <p:sldId id="332" r:id="rId50"/>
    <p:sldId id="333" r:id="rId51"/>
    <p:sldId id="335" r:id="rId52"/>
    <p:sldId id="336" r:id="rId53"/>
    <p:sldId id="337" r:id="rId54"/>
    <p:sldId id="338" r:id="rId55"/>
    <p:sldId id="339" r:id="rId56"/>
    <p:sldId id="343" r:id="rId57"/>
    <p:sldId id="344" r:id="rId58"/>
    <p:sldId id="345" r:id="rId59"/>
    <p:sldId id="346" r:id="rId60"/>
    <p:sldId id="347" r:id="rId61"/>
    <p:sldId id="348" r:id="rId62"/>
    <p:sldId id="349" r:id="rId63"/>
    <p:sldId id="350" r:id="rId64"/>
    <p:sldId id="351" r:id="rId65"/>
    <p:sldId id="352" r:id="rId66"/>
    <p:sldId id="353" r:id="rId67"/>
    <p:sldId id="415" r:id="rId68"/>
    <p:sldId id="354" r:id="rId69"/>
    <p:sldId id="355" r:id="rId70"/>
    <p:sldId id="356" r:id="rId71"/>
    <p:sldId id="357" r:id="rId72"/>
    <p:sldId id="360" r:id="rId73"/>
    <p:sldId id="358" r:id="rId74"/>
    <p:sldId id="361" r:id="rId75"/>
    <p:sldId id="363" r:id="rId76"/>
    <p:sldId id="364" r:id="rId77"/>
    <p:sldId id="365" r:id="rId78"/>
    <p:sldId id="366" r:id="rId79"/>
    <p:sldId id="367" r:id="rId80"/>
    <p:sldId id="368" r:id="rId81"/>
    <p:sldId id="362" r:id="rId82"/>
    <p:sldId id="374" r:id="rId83"/>
    <p:sldId id="370" r:id="rId84"/>
    <p:sldId id="373" r:id="rId85"/>
    <p:sldId id="369" r:id="rId86"/>
    <p:sldId id="375" r:id="rId87"/>
    <p:sldId id="377" r:id="rId88"/>
    <p:sldId id="376" r:id="rId89"/>
    <p:sldId id="372" r:id="rId90"/>
    <p:sldId id="379" r:id="rId91"/>
    <p:sldId id="381" r:id="rId92"/>
    <p:sldId id="382" r:id="rId93"/>
    <p:sldId id="383" r:id="rId94"/>
    <p:sldId id="384" r:id="rId95"/>
    <p:sldId id="385" r:id="rId96"/>
    <p:sldId id="386" r:id="rId97"/>
    <p:sldId id="388" r:id="rId98"/>
    <p:sldId id="389" r:id="rId99"/>
    <p:sldId id="416" r:id="rId100"/>
    <p:sldId id="390" r:id="rId101"/>
    <p:sldId id="417" r:id="rId102"/>
    <p:sldId id="418" r:id="rId103"/>
    <p:sldId id="419" r:id="rId104"/>
    <p:sldId id="420" r:id="rId105"/>
    <p:sldId id="393" r:id="rId106"/>
    <p:sldId id="391" r:id="rId107"/>
    <p:sldId id="394" r:id="rId108"/>
    <p:sldId id="395" r:id="rId109"/>
    <p:sldId id="421"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6AD8FD-0695-A506-F875-866E50855CD9}" name="PRAMOD NAIK" initials="PN" userId="89359df3a2936e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2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comments/modernComment_13D_D2673133.xml><?xml version="1.0" encoding="utf-8"?>
<p188:cmLst xmlns:a="http://schemas.openxmlformats.org/drawingml/2006/main" xmlns:r="http://schemas.openxmlformats.org/officeDocument/2006/relationships" xmlns:p188="http://schemas.microsoft.com/office/powerpoint/2018/8/main">
  <p188:cm id="{B6A72F29-D91C-4B20-A548-3AA1A341751C}" authorId="{F76AD8FD-0695-A506-F875-866E50855CD9}" created="2025-02-15T12:16:30.255">
    <ac:deMkLst xmlns:ac="http://schemas.microsoft.com/office/drawing/2013/main/command">
      <pc:docMk xmlns:pc="http://schemas.microsoft.com/office/powerpoint/2013/main/command"/>
      <pc:sldMk xmlns:pc="http://schemas.microsoft.com/office/powerpoint/2013/main/command" cId="3529978163" sldId="317"/>
      <ac:picMk id="4" creationId="{891AB65D-F118-B537-27C6-991BD73ACBD4}"/>
    </ac:deMkLst>
    <p188:txBody>
      <a:bodyPr/>
      <a:lstStyle/>
      <a:p>
        <a:r>
          <a:rPr lang="en-IN"/>
          <a:t>__dirname is a global variable in Node.js that represents the absolute path of the current directory where the script is running.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25-05-2025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5/25/2025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5/25/2025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5/25/2025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5/25/2025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5/25/2025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5/25/2025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5/25/2025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5/25/2025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5/25/2025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5/25/2025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5/25/2025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5/25/2025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3D_D26731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3000/greet?name=Pramod"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y Use Express with Node.js?">
            <a:extLst>
              <a:ext uri="{FF2B5EF4-FFF2-40B4-BE49-F238E27FC236}">
                <a16:creationId xmlns:a16="http://schemas.microsoft.com/office/drawing/2014/main" id="{67920294-E5A5-CFDE-361F-92CFEBF1CC57}"/>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6336" b="907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4116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12A72-8951-11FB-A1D0-14D4F68FD5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94444-270F-2DCC-8685-3E1650AA795C}"/>
              </a:ext>
            </a:extLst>
          </p:cNvPr>
          <p:cNvSpPr>
            <a:spLocks noGrp="1"/>
          </p:cNvSpPr>
          <p:nvPr>
            <p:ph idx="1"/>
          </p:nvPr>
        </p:nvSpPr>
        <p:spPr>
          <a:xfrm>
            <a:off x="777240" y="740229"/>
            <a:ext cx="10659110" cy="5436734"/>
          </a:xfrm>
        </p:spPr>
        <p:txBody>
          <a:bodyPr>
            <a:normAutofit/>
          </a:bodyPr>
          <a:lstStyle/>
          <a:p>
            <a:pPr marL="0" indent="0">
              <a:buNone/>
            </a:pPr>
            <a:r>
              <a:rPr lang="en-IN" sz="2400" b="1" dirty="0"/>
              <a:t>2. Route Parameters (</a:t>
            </a:r>
            <a:r>
              <a:rPr lang="en-IN" sz="2400" b="1" dirty="0" err="1"/>
              <a:t>req.params</a:t>
            </a:r>
            <a:r>
              <a:rPr lang="en-IN" sz="2400" b="1" dirty="0"/>
              <a:t>):</a:t>
            </a:r>
          </a:p>
          <a:p>
            <a:pPr marL="0" indent="0">
              <a:buNone/>
            </a:pPr>
            <a:r>
              <a:rPr lang="en-US" sz="2400" dirty="0"/>
              <a:t>Route parameters are </a:t>
            </a:r>
            <a:r>
              <a:rPr lang="en-US" sz="2400" b="1" dirty="0">
                <a:solidFill>
                  <a:srgbClr val="C00000"/>
                </a:solidFill>
              </a:rPr>
              <a:t>part of the URL path </a:t>
            </a:r>
            <a:r>
              <a:rPr lang="en-US" sz="2400" dirty="0"/>
              <a:t>and defined with </a:t>
            </a:r>
            <a:r>
              <a:rPr lang="en-US" sz="2400" b="1" dirty="0">
                <a:solidFill>
                  <a:srgbClr val="C00000"/>
                </a:solidFill>
              </a:rPr>
              <a:t>Colon</a:t>
            </a:r>
            <a:r>
              <a:rPr lang="en-US" sz="2400" dirty="0"/>
              <a:t> </a:t>
            </a:r>
            <a:r>
              <a:rPr lang="en-US" sz="2400" b="1" dirty="0">
                <a:solidFill>
                  <a:srgbClr val="C00000"/>
                </a:solidFill>
              </a:rPr>
              <a:t>(</a:t>
            </a:r>
            <a:r>
              <a:rPr lang="en-US" sz="4000" b="1" dirty="0">
                <a:solidFill>
                  <a:srgbClr val="C00000"/>
                </a:solidFill>
              </a:rPr>
              <a:t>:</a:t>
            </a:r>
            <a:r>
              <a:rPr lang="en-US" sz="2400" b="1" dirty="0">
                <a:solidFill>
                  <a:srgbClr val="C00000"/>
                </a:solidFill>
              </a:rPr>
              <a:t>)</a:t>
            </a:r>
            <a:r>
              <a:rPr lang="en-US" sz="2400" dirty="0"/>
              <a:t> in routes.</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URL Example: </a:t>
            </a:r>
            <a:r>
              <a:rPr lang="en-US" sz="2400" dirty="0"/>
              <a:t>http://localhost:3000/user/</a:t>
            </a:r>
            <a:r>
              <a:rPr lang="en-US" sz="2400" b="1" dirty="0">
                <a:solidFill>
                  <a:srgbClr val="C00000"/>
                </a:solidFill>
              </a:rPr>
              <a:t>123</a:t>
            </a:r>
            <a:endParaRPr lang="en-IN" sz="2400" b="1" dirty="0">
              <a:solidFill>
                <a:srgbClr val="C00000"/>
              </a:solidFill>
            </a:endParaRPr>
          </a:p>
          <a:p>
            <a:pPr marL="0" indent="0">
              <a:buNone/>
            </a:pPr>
            <a:endParaRPr lang="en-IN" sz="2400" b="1" dirty="0"/>
          </a:p>
        </p:txBody>
      </p:sp>
      <p:pic>
        <p:nvPicPr>
          <p:cNvPr id="5" name="Picture 4">
            <a:extLst>
              <a:ext uri="{FF2B5EF4-FFF2-40B4-BE49-F238E27FC236}">
                <a16:creationId xmlns:a16="http://schemas.microsoft.com/office/drawing/2014/main" id="{B2520458-FEFB-2D59-4EF7-29188DA659BD}"/>
              </a:ext>
            </a:extLst>
          </p:cNvPr>
          <p:cNvPicPr>
            <a:picLocks noChangeAspect="1"/>
          </p:cNvPicPr>
          <p:nvPr/>
        </p:nvPicPr>
        <p:blipFill>
          <a:blip r:embed="rId2"/>
          <a:stretch>
            <a:fillRect/>
          </a:stretch>
        </p:blipFill>
        <p:spPr>
          <a:xfrm>
            <a:off x="1838857" y="1981381"/>
            <a:ext cx="8514286" cy="2895238"/>
          </a:xfrm>
          <a:prstGeom prst="rect">
            <a:avLst/>
          </a:prstGeom>
        </p:spPr>
      </p:pic>
    </p:spTree>
    <p:extLst>
      <p:ext uri="{BB962C8B-B14F-4D97-AF65-F5344CB8AC3E}">
        <p14:creationId xmlns:p14="http://schemas.microsoft.com/office/powerpoint/2010/main" val="1766126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67100-8157-ADAD-25C0-754EFEC4E4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6500F-94AE-4C6F-E9E6-8B129DD2D331}"/>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3. Post a new article</a:t>
            </a:r>
            <a:endParaRPr lang="en-IN" sz="2800" b="1" dirty="0">
              <a:solidFill>
                <a:srgbClr val="002060"/>
              </a:solidFill>
            </a:endParaRPr>
          </a:p>
        </p:txBody>
      </p:sp>
      <p:pic>
        <p:nvPicPr>
          <p:cNvPr id="4" name="Picture 3">
            <a:extLst>
              <a:ext uri="{FF2B5EF4-FFF2-40B4-BE49-F238E27FC236}">
                <a16:creationId xmlns:a16="http://schemas.microsoft.com/office/drawing/2014/main" id="{EDAA648D-F974-CD02-92EE-C1C5081FB425}"/>
              </a:ext>
            </a:extLst>
          </p:cNvPr>
          <p:cNvPicPr>
            <a:picLocks noChangeAspect="1"/>
          </p:cNvPicPr>
          <p:nvPr/>
        </p:nvPicPr>
        <p:blipFill>
          <a:blip r:embed="rId2"/>
          <a:stretch>
            <a:fillRect/>
          </a:stretch>
        </p:blipFill>
        <p:spPr>
          <a:xfrm>
            <a:off x="1006022" y="870857"/>
            <a:ext cx="10195378" cy="5517680"/>
          </a:xfrm>
          <a:prstGeom prst="rect">
            <a:avLst/>
          </a:prstGeom>
        </p:spPr>
      </p:pic>
    </p:spTree>
    <p:extLst>
      <p:ext uri="{BB962C8B-B14F-4D97-AF65-F5344CB8AC3E}">
        <p14:creationId xmlns:p14="http://schemas.microsoft.com/office/powerpoint/2010/main" val="1793803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E192-F4EB-7252-6997-7DBEBBF1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C6CE8-992A-2FD6-F87C-3A6CE0BDDF0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4. Put operation on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126B7F42-9A6C-E060-9B4A-13A090EB9299}"/>
              </a:ext>
            </a:extLst>
          </p:cNvPr>
          <p:cNvPicPr>
            <a:picLocks noChangeAspect="1"/>
          </p:cNvPicPr>
          <p:nvPr/>
        </p:nvPicPr>
        <p:blipFill>
          <a:blip r:embed="rId2"/>
          <a:stretch>
            <a:fillRect/>
          </a:stretch>
        </p:blipFill>
        <p:spPr>
          <a:xfrm>
            <a:off x="777239" y="870857"/>
            <a:ext cx="10886111" cy="5577500"/>
          </a:xfrm>
          <a:prstGeom prst="rect">
            <a:avLst/>
          </a:prstGeom>
        </p:spPr>
      </p:pic>
    </p:spTree>
    <p:extLst>
      <p:ext uri="{BB962C8B-B14F-4D97-AF65-F5344CB8AC3E}">
        <p14:creationId xmlns:p14="http://schemas.microsoft.com/office/powerpoint/2010/main" val="25770617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6426-44D0-B90E-9C8F-7ACBA0E3C4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C53D4-2B56-F34D-55F0-EAD8E1F114D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5. Patch request </a:t>
            </a:r>
            <a:endParaRPr lang="en-IN" sz="2800" b="1" dirty="0">
              <a:solidFill>
                <a:srgbClr val="002060"/>
              </a:solidFill>
            </a:endParaRPr>
          </a:p>
        </p:txBody>
      </p:sp>
      <p:pic>
        <p:nvPicPr>
          <p:cNvPr id="4" name="Picture 3" descr="A screen shot of a computer code">
            <a:extLst>
              <a:ext uri="{FF2B5EF4-FFF2-40B4-BE49-F238E27FC236}">
                <a16:creationId xmlns:a16="http://schemas.microsoft.com/office/drawing/2014/main" id="{AC51ACAB-5F0D-459F-500D-B365703D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052"/>
            <a:ext cx="12192000" cy="5663895"/>
          </a:xfrm>
          <a:prstGeom prst="rect">
            <a:avLst/>
          </a:prstGeom>
        </p:spPr>
      </p:pic>
    </p:spTree>
    <p:extLst>
      <p:ext uri="{BB962C8B-B14F-4D97-AF65-F5344CB8AC3E}">
        <p14:creationId xmlns:p14="http://schemas.microsoft.com/office/powerpoint/2010/main" val="664732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37F4-2D8D-01ED-9F15-4BF119BCEB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EFC56D-E9D5-E0C7-01BD-426756196E50}"/>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6. Delete request</a:t>
            </a:r>
            <a:endParaRPr lang="en-IN" sz="2800" b="1" dirty="0">
              <a:solidFill>
                <a:srgbClr val="002060"/>
              </a:solidFill>
            </a:endParaRPr>
          </a:p>
        </p:txBody>
      </p:sp>
      <p:pic>
        <p:nvPicPr>
          <p:cNvPr id="7" name="Picture 6">
            <a:extLst>
              <a:ext uri="{FF2B5EF4-FFF2-40B4-BE49-F238E27FC236}">
                <a16:creationId xmlns:a16="http://schemas.microsoft.com/office/drawing/2014/main" id="{D8CB2306-2AA6-8324-F756-72AED5BAAEAE}"/>
              </a:ext>
            </a:extLst>
          </p:cNvPr>
          <p:cNvPicPr>
            <a:picLocks noChangeAspect="1"/>
          </p:cNvPicPr>
          <p:nvPr/>
        </p:nvPicPr>
        <p:blipFill>
          <a:blip r:embed="rId2"/>
          <a:stretch>
            <a:fillRect/>
          </a:stretch>
        </p:blipFill>
        <p:spPr>
          <a:xfrm>
            <a:off x="683895" y="1001734"/>
            <a:ext cx="10824210" cy="5649410"/>
          </a:xfrm>
          <a:prstGeom prst="rect">
            <a:avLst/>
          </a:prstGeom>
        </p:spPr>
      </p:pic>
    </p:spTree>
    <p:extLst>
      <p:ext uri="{BB962C8B-B14F-4D97-AF65-F5344CB8AC3E}">
        <p14:creationId xmlns:p14="http://schemas.microsoft.com/office/powerpoint/2010/main" val="26937513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FCD10-0EB1-F129-D01D-6787B17A00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45721-9F9B-C16D-6748-BFB96F94B825}"/>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7. Deleting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F1826E07-5E21-1D6C-A6A4-678C1B6A6176}"/>
              </a:ext>
            </a:extLst>
          </p:cNvPr>
          <p:cNvPicPr>
            <a:picLocks noChangeAspect="1"/>
          </p:cNvPicPr>
          <p:nvPr/>
        </p:nvPicPr>
        <p:blipFill>
          <a:blip r:embed="rId2"/>
          <a:stretch>
            <a:fillRect/>
          </a:stretch>
        </p:blipFill>
        <p:spPr>
          <a:xfrm>
            <a:off x="755650" y="870857"/>
            <a:ext cx="9392388" cy="5833002"/>
          </a:xfrm>
          <a:prstGeom prst="rect">
            <a:avLst/>
          </a:prstGeom>
        </p:spPr>
      </p:pic>
    </p:spTree>
    <p:extLst>
      <p:ext uri="{BB962C8B-B14F-4D97-AF65-F5344CB8AC3E}">
        <p14:creationId xmlns:p14="http://schemas.microsoft.com/office/powerpoint/2010/main" val="2909405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3EF5B2-8F6D-98B1-E4C9-04B10665B996}"/>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05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060" name="Oval 2059">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Oval 2063">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Oval 2064">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Oval 2068">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1" name="Freeform: Shape 2070">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2" name="Freeform: Shape 2071">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3" name="Oval 2072">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76" name="Rectangle 2075">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trong password for cyber security, high protection and safety for login  account, secure data privacy, online authentication concept, businessman  hold key with user account lock with strong lock pad. 19463704 Vector Art">
            <a:extLst>
              <a:ext uri="{FF2B5EF4-FFF2-40B4-BE49-F238E27FC236}">
                <a16:creationId xmlns:a16="http://schemas.microsoft.com/office/drawing/2014/main" id="{503BB659-E543-ED93-0FC7-1F98C08FDEF3}"/>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10357" b="5373"/>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078" name="Group 2077">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2079" name="Oval 2078">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Oval 2079">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A13D5FA-56B9-CC86-511A-0B9626F18877}"/>
              </a:ext>
            </a:extLst>
          </p:cNvPr>
          <p:cNvSpPr txBox="1"/>
          <p:nvPr/>
        </p:nvSpPr>
        <p:spPr>
          <a:xfrm>
            <a:off x="2554569" y="202351"/>
            <a:ext cx="6096000" cy="707886"/>
          </a:xfrm>
          <a:prstGeom prst="rect">
            <a:avLst/>
          </a:prstGeom>
          <a:noFill/>
        </p:spPr>
        <p:txBody>
          <a:bodyPr wrap="square">
            <a:spAutoFit/>
          </a:bodyPr>
          <a:lstStyle/>
          <a:p>
            <a:r>
              <a:rPr lang="en-US" sz="4000" b="1" dirty="0">
                <a:solidFill>
                  <a:srgbClr val="002060"/>
                </a:solidFill>
              </a:rPr>
              <a:t>Authentication and Security</a:t>
            </a:r>
            <a:endParaRPr lang="en-IN" sz="4000" dirty="0">
              <a:solidFill>
                <a:srgbClr val="002060"/>
              </a:solidFill>
            </a:endParaRPr>
          </a:p>
        </p:txBody>
      </p:sp>
    </p:spTree>
    <p:extLst>
      <p:ext uri="{BB962C8B-B14F-4D97-AF65-F5344CB8AC3E}">
        <p14:creationId xmlns:p14="http://schemas.microsoft.com/office/powerpoint/2010/main" val="29048582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DE830-0849-46C1-A9CC-89EDE0EA7F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6B8B0-CF08-1738-396C-D7B185E59187}"/>
              </a:ext>
            </a:extLst>
          </p:cNvPr>
          <p:cNvSpPr>
            <a:spLocks noGrp="1"/>
          </p:cNvSpPr>
          <p:nvPr>
            <p:ph idx="1"/>
          </p:nvPr>
        </p:nvSpPr>
        <p:spPr>
          <a:xfrm>
            <a:off x="777240" y="740229"/>
            <a:ext cx="10659110" cy="5436734"/>
          </a:xfrm>
        </p:spPr>
        <p:txBody>
          <a:bodyPr>
            <a:normAutofit/>
          </a:bodyPr>
          <a:lstStyle/>
          <a:p>
            <a:pPr marL="0" indent="0">
              <a:buNone/>
            </a:pPr>
            <a:r>
              <a:rPr lang="en-US" sz="2800" b="1" dirty="0"/>
              <a:t>🔑 1. What is Authentication?</a:t>
            </a:r>
          </a:p>
          <a:p>
            <a:pPr marL="0" indent="0">
              <a:buNone/>
            </a:pPr>
            <a:r>
              <a:rPr lang="en-US" sz="2800" dirty="0"/>
              <a:t>Security is a </a:t>
            </a:r>
            <a:r>
              <a:rPr lang="en-US" sz="2800" b="1" dirty="0">
                <a:solidFill>
                  <a:srgbClr val="C00000"/>
                </a:solidFill>
              </a:rPr>
              <a:t>critical aspect </a:t>
            </a:r>
            <a:r>
              <a:rPr lang="en-US" sz="2800" dirty="0"/>
              <a:t>of API development to </a:t>
            </a:r>
            <a:r>
              <a:rPr lang="en-US" sz="2800" b="1" dirty="0">
                <a:solidFill>
                  <a:srgbClr val="002060"/>
                </a:solidFill>
              </a:rPr>
              <a:t>protect</a:t>
            </a:r>
            <a:r>
              <a:rPr lang="en-US" sz="2800" dirty="0"/>
              <a:t> </a:t>
            </a:r>
            <a:r>
              <a:rPr lang="en-US" sz="2800" b="1" dirty="0">
                <a:solidFill>
                  <a:srgbClr val="002060"/>
                </a:solidFill>
              </a:rPr>
              <a:t>data</a:t>
            </a:r>
            <a:r>
              <a:rPr lang="en-US" sz="2800" dirty="0"/>
              <a:t> and </a:t>
            </a:r>
            <a:r>
              <a:rPr lang="en-US" sz="2800" b="1" dirty="0">
                <a:solidFill>
                  <a:srgbClr val="002060"/>
                </a:solidFill>
              </a:rPr>
              <a:t>prevent</a:t>
            </a:r>
            <a:r>
              <a:rPr lang="en-US" sz="2800" dirty="0"/>
              <a:t> </a:t>
            </a:r>
            <a:r>
              <a:rPr lang="en-US" sz="2800" b="1" dirty="0">
                <a:solidFill>
                  <a:srgbClr val="002060"/>
                </a:solidFill>
              </a:rPr>
              <a:t>unauthorized</a:t>
            </a:r>
            <a:r>
              <a:rPr lang="en-US" sz="2800" dirty="0"/>
              <a:t> </a:t>
            </a:r>
            <a:r>
              <a:rPr lang="en-US" sz="2800" b="1" dirty="0">
                <a:solidFill>
                  <a:srgbClr val="002060"/>
                </a:solidFill>
              </a:rPr>
              <a:t>access</a:t>
            </a:r>
            <a:r>
              <a:rPr lang="en-US" sz="2800" dirty="0"/>
              <a:t>. </a:t>
            </a:r>
          </a:p>
          <a:p>
            <a:pPr marL="0" indent="0">
              <a:buNone/>
            </a:pPr>
            <a:r>
              <a:rPr lang="en-US" sz="2800" dirty="0"/>
              <a:t>Authentication is the process of </a:t>
            </a:r>
            <a:r>
              <a:rPr lang="en-US" sz="2800" b="1" dirty="0"/>
              <a:t>verifying the </a:t>
            </a:r>
            <a:r>
              <a:rPr lang="en-US" sz="2800" b="1" dirty="0">
                <a:solidFill>
                  <a:srgbClr val="C00000"/>
                </a:solidFill>
              </a:rPr>
              <a:t>identity of </a:t>
            </a:r>
            <a:r>
              <a:rPr lang="en-US" sz="2800" b="1" dirty="0"/>
              <a:t>a user </a:t>
            </a:r>
            <a:r>
              <a:rPr lang="en-US" sz="2800" dirty="0"/>
              <a:t>or </a:t>
            </a:r>
            <a:r>
              <a:rPr lang="en-US" sz="2800" b="1" dirty="0"/>
              <a:t>system</a:t>
            </a:r>
            <a:r>
              <a:rPr lang="en-US" sz="2800" dirty="0"/>
              <a:t>. It ensures that users are who they claim to be.</a:t>
            </a:r>
          </a:p>
          <a:p>
            <a:pPr marL="0" indent="0">
              <a:buNone/>
            </a:pPr>
            <a:endParaRPr lang="en-US" sz="800" dirty="0"/>
          </a:p>
          <a:p>
            <a:pPr marL="0" indent="0">
              <a:buNone/>
            </a:pPr>
            <a:r>
              <a:rPr lang="en-US" sz="2800" b="1" dirty="0"/>
              <a:t>Common Authentication Methods in Node.js:</a:t>
            </a:r>
          </a:p>
          <a:p>
            <a:r>
              <a:rPr lang="en-US" sz="2800" dirty="0"/>
              <a:t>Username &amp; Password login (Form-based)</a:t>
            </a:r>
          </a:p>
          <a:p>
            <a:r>
              <a:rPr lang="en-US" sz="2800" dirty="0"/>
              <a:t>Token-based authentication (JWT)</a:t>
            </a:r>
          </a:p>
          <a:p>
            <a:r>
              <a:rPr lang="en-US" sz="2800" dirty="0"/>
              <a:t>OAuth (Google, Facebook, GitHub Login)</a:t>
            </a:r>
          </a:p>
          <a:p>
            <a:r>
              <a:rPr lang="en-US" sz="2800" dirty="0"/>
              <a:t>Session-based authentication (using cookies)</a:t>
            </a:r>
            <a:endParaRPr lang="en-IN" sz="2800" dirty="0"/>
          </a:p>
        </p:txBody>
      </p:sp>
    </p:spTree>
    <p:extLst>
      <p:ext uri="{BB962C8B-B14F-4D97-AF65-F5344CB8AC3E}">
        <p14:creationId xmlns:p14="http://schemas.microsoft.com/office/powerpoint/2010/main" val="3105598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94BC-DC3D-0F80-E77C-221FAC53D3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39E9AA-EDFF-0353-88CC-718EC170F694}"/>
              </a:ext>
            </a:extLst>
          </p:cNvPr>
          <p:cNvSpPr>
            <a:spLocks noGrp="1"/>
          </p:cNvSpPr>
          <p:nvPr>
            <p:ph idx="1"/>
          </p:nvPr>
        </p:nvSpPr>
        <p:spPr>
          <a:xfrm>
            <a:off x="777240" y="478970"/>
            <a:ext cx="10659110" cy="5932715"/>
          </a:xfrm>
        </p:spPr>
        <p:txBody>
          <a:bodyPr>
            <a:normAutofit lnSpcReduction="10000"/>
          </a:bodyPr>
          <a:lstStyle/>
          <a:p>
            <a:pPr marL="0" indent="0">
              <a:buNone/>
            </a:pPr>
            <a:r>
              <a:rPr lang="en-IN" sz="2800" b="1" dirty="0"/>
              <a:t>🔒 2. What is Security in Node.js?</a:t>
            </a:r>
          </a:p>
          <a:p>
            <a:pPr marL="0" indent="0">
              <a:buNone/>
            </a:pPr>
            <a:r>
              <a:rPr lang="en-IN" sz="2400" dirty="0"/>
              <a:t>Security in Node.js refers to </a:t>
            </a:r>
            <a:r>
              <a:rPr lang="en-IN" sz="2400" b="1" dirty="0">
                <a:solidFill>
                  <a:srgbClr val="C00000"/>
                </a:solidFill>
              </a:rPr>
              <a:t>protecting the application </a:t>
            </a:r>
            <a:r>
              <a:rPr lang="en-IN" sz="2400" dirty="0"/>
              <a:t>from </a:t>
            </a:r>
            <a:r>
              <a:rPr lang="en-IN" sz="2400" b="1" dirty="0"/>
              <a:t>various</a:t>
            </a:r>
            <a:r>
              <a:rPr lang="en-IN" sz="2400" dirty="0"/>
              <a:t> </a:t>
            </a:r>
            <a:r>
              <a:rPr lang="en-IN" sz="2400" b="1" dirty="0">
                <a:solidFill>
                  <a:srgbClr val="C00000"/>
                </a:solidFill>
              </a:rPr>
              <a:t>vulnerabilities</a:t>
            </a:r>
            <a:r>
              <a:rPr lang="en-IN" sz="2400" dirty="0"/>
              <a:t> and attacks such as:</a:t>
            </a:r>
          </a:p>
          <a:p>
            <a:r>
              <a:rPr lang="en-IN" sz="2400" dirty="0"/>
              <a:t>SQL Injection</a:t>
            </a:r>
          </a:p>
          <a:p>
            <a:r>
              <a:rPr lang="en-IN" sz="2400" dirty="0"/>
              <a:t>Cross-Site Scripting (XSS)</a:t>
            </a:r>
          </a:p>
          <a:p>
            <a:r>
              <a:rPr lang="en-IN" sz="2400" dirty="0"/>
              <a:t>Cross-Site Request Forgery (CSRF)</a:t>
            </a:r>
          </a:p>
          <a:p>
            <a:r>
              <a:rPr lang="en-IN" sz="2400" dirty="0"/>
              <a:t>Brute Force Attacks</a:t>
            </a:r>
          </a:p>
          <a:p>
            <a:endParaRPr lang="en-IN" sz="800" dirty="0"/>
          </a:p>
          <a:p>
            <a:pPr marL="0" indent="0">
              <a:buNone/>
            </a:pPr>
            <a:r>
              <a:rPr lang="en-IN" sz="2400" b="1" dirty="0"/>
              <a:t>Common Node.js Security Practices:</a:t>
            </a:r>
          </a:p>
          <a:p>
            <a:pPr>
              <a:buFont typeface="Wingdings" panose="05000000000000000000" pitchFamily="2" charset="2"/>
              <a:buChar char="§"/>
            </a:pPr>
            <a:r>
              <a:rPr lang="en-IN" sz="2400" dirty="0"/>
              <a:t>Input validation and sanitization</a:t>
            </a:r>
          </a:p>
          <a:p>
            <a:pPr>
              <a:buFont typeface="Wingdings" panose="05000000000000000000" pitchFamily="2" charset="2"/>
              <a:buChar char="§"/>
            </a:pPr>
            <a:r>
              <a:rPr lang="en-IN" sz="2400" dirty="0"/>
              <a:t>Using HTTPS</a:t>
            </a:r>
          </a:p>
          <a:p>
            <a:pPr>
              <a:buFont typeface="Wingdings" panose="05000000000000000000" pitchFamily="2" charset="2"/>
              <a:buChar char="§"/>
            </a:pPr>
            <a:r>
              <a:rPr lang="en-IN" sz="2400" dirty="0"/>
              <a:t>Secure session management</a:t>
            </a:r>
          </a:p>
          <a:p>
            <a:pPr>
              <a:buFont typeface="Wingdings" panose="05000000000000000000" pitchFamily="2" charset="2"/>
              <a:buChar char="§"/>
            </a:pPr>
            <a:r>
              <a:rPr lang="en-IN" sz="2400" dirty="0"/>
              <a:t>Password hashing (</a:t>
            </a:r>
            <a:r>
              <a:rPr lang="en-IN" sz="2400" dirty="0" err="1"/>
              <a:t>bcrypt</a:t>
            </a:r>
            <a:r>
              <a:rPr lang="en-IN" sz="2400" dirty="0"/>
              <a:t>)</a:t>
            </a:r>
          </a:p>
          <a:p>
            <a:pPr>
              <a:buFont typeface="Wingdings" panose="05000000000000000000" pitchFamily="2" charset="2"/>
              <a:buChar char="§"/>
            </a:pPr>
            <a:r>
              <a:rPr lang="en-IN" sz="2400" dirty="0"/>
              <a:t>Setting secure HTTP headers (Helmet.js)</a:t>
            </a:r>
          </a:p>
        </p:txBody>
      </p:sp>
    </p:spTree>
    <p:extLst>
      <p:ext uri="{BB962C8B-B14F-4D97-AF65-F5344CB8AC3E}">
        <p14:creationId xmlns:p14="http://schemas.microsoft.com/office/powerpoint/2010/main" val="20620309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5138C-028E-3933-5449-2971184331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37540-384E-4ED3-B57A-4694BE7D7A4E}"/>
              </a:ext>
            </a:extLst>
          </p:cNvPr>
          <p:cNvSpPr>
            <a:spLocks noGrp="1"/>
          </p:cNvSpPr>
          <p:nvPr>
            <p:ph idx="1"/>
          </p:nvPr>
        </p:nvSpPr>
        <p:spPr>
          <a:xfrm>
            <a:off x="777240" y="740229"/>
            <a:ext cx="10659110" cy="5436734"/>
          </a:xfrm>
        </p:spPr>
        <p:txBody>
          <a:bodyPr>
            <a:normAutofit/>
          </a:bodyPr>
          <a:lstStyle/>
          <a:p>
            <a:pPr>
              <a:lnSpc>
                <a:spcPct val="107000"/>
              </a:lnSpc>
              <a:spcAft>
                <a:spcPts val="800"/>
              </a:spcAft>
              <a:buNone/>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7 Mark Questions: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Explain the role of the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Express framework</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Node.js development. How does Express simplify the process of creating web applications?</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Discuss the concept of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routes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Express. How are routes defined and used to handle different types of HTTP requests?</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Explain the use of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route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parameters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Express. How can you extract and use route parameters in your route handlers?</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Describe the concept of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middleware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Express. How can you use middleware to perform tasks such as logging, authentication, and error handling in your Express applications?</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Discuss the use of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cookies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Express. How can you manage cookies in your Express applications to store and retrieve user-specific information?</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Explain how you can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accept user input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an Express application. How can you use forms to collect data from users and process it in your routes? Explain the role of the Express router module.</a:t>
            </a:r>
          </a:p>
          <a:p>
            <a:pPr marL="342900" lvl="0" indent="-342900">
              <a:lnSpc>
                <a:spcPct val="107000"/>
              </a:lnSpc>
              <a:spcAft>
                <a:spcPts val="800"/>
              </a:spcAft>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Describe the process of making a specific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GET request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an Express application.</a:t>
            </a:r>
          </a:p>
          <a:p>
            <a:pPr>
              <a:lnSpc>
                <a:spcPct val="107000"/>
              </a:lnSpc>
              <a:spcAft>
                <a:spcPts val="800"/>
              </a:spcAft>
              <a:buNone/>
            </a:pPr>
            <a:endParaRPr lang="en-IN" sz="2400" dirty="0"/>
          </a:p>
        </p:txBody>
      </p:sp>
    </p:spTree>
    <p:extLst>
      <p:ext uri="{BB962C8B-B14F-4D97-AF65-F5344CB8AC3E}">
        <p14:creationId xmlns:p14="http://schemas.microsoft.com/office/powerpoint/2010/main" val="32974837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21F92-AD5A-AE48-7C29-1DE2A1DD6A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F8735A-F4FC-FDEE-C310-150388FEADE4}"/>
              </a:ext>
            </a:extLst>
          </p:cNvPr>
          <p:cNvSpPr>
            <a:spLocks noGrp="1"/>
          </p:cNvSpPr>
          <p:nvPr>
            <p:ph idx="1"/>
          </p:nvPr>
        </p:nvSpPr>
        <p:spPr>
          <a:xfrm>
            <a:off x="777240" y="740229"/>
            <a:ext cx="10659110" cy="5436734"/>
          </a:xfrm>
        </p:spPr>
        <p:txBody>
          <a:bodyPr>
            <a:normAutofit/>
          </a:bodyPr>
          <a:lstStyle/>
          <a:p>
            <a:pPr>
              <a:lnSpc>
                <a:spcPct val="107000"/>
              </a:lnSpc>
              <a:spcAft>
                <a:spcPts val="800"/>
              </a:spcAft>
              <a:buNone/>
            </a:pP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 10 marks: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Describe the process of uploading files in an Express application. How can you  handle file uploads using middleware such as </a:t>
            </a:r>
            <a:r>
              <a:rPr lang="en-IN" sz="2400" kern="100" dirty="0" err="1">
                <a:effectLst/>
                <a:latin typeface="Aptos" panose="020B0004020202020204" pitchFamily="34" charset="0"/>
                <a:ea typeface="Aptos" panose="020B0004020202020204" pitchFamily="34" charset="0"/>
                <a:cs typeface="Times New Roman" panose="02020603050405020304" pitchFamily="18" charset="0"/>
              </a:rPr>
              <a:t>multer</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Font typeface="+mj-lt"/>
              <a:buAutoNum type="arabicPeriod"/>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Explain the concept of RESTful API design. What are the key principles of REST, and how can you implement them in an Express application? Provide examples of GET, POST, PUT, PATCH, and DELETE HTTP requests using the Express framework.</a:t>
            </a:r>
          </a:p>
          <a:p>
            <a:pPr marL="0" indent="0">
              <a:buNone/>
            </a:pPr>
            <a:endParaRPr lang="en-IN" sz="2400" dirty="0"/>
          </a:p>
        </p:txBody>
      </p:sp>
    </p:spTree>
    <p:extLst>
      <p:ext uri="{BB962C8B-B14F-4D97-AF65-F5344CB8AC3E}">
        <p14:creationId xmlns:p14="http://schemas.microsoft.com/office/powerpoint/2010/main" val="110402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F70E-AF78-32CC-6DBC-31E5A3F22A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5C1DB-7DB0-A5C9-A587-BA9D638FD03D}"/>
              </a:ext>
            </a:extLst>
          </p:cNvPr>
          <p:cNvSpPr>
            <a:spLocks noGrp="1"/>
          </p:cNvSpPr>
          <p:nvPr>
            <p:ph idx="1"/>
          </p:nvPr>
        </p:nvSpPr>
        <p:spPr>
          <a:xfrm>
            <a:off x="777240" y="1273629"/>
            <a:ext cx="10659110" cy="4903334"/>
          </a:xfrm>
        </p:spPr>
        <p:txBody>
          <a:bodyPr>
            <a:normAutofit/>
          </a:bodyPr>
          <a:lstStyle/>
          <a:p>
            <a:pPr marL="0" indent="0">
              <a:buNone/>
            </a:pPr>
            <a:r>
              <a:rPr lang="en-US" sz="2800" b="1" dirty="0"/>
              <a:t>How It Works</a:t>
            </a:r>
          </a:p>
          <a:p>
            <a:r>
              <a:rPr lang="en-US" sz="2800" dirty="0"/>
              <a:t>If the user visits http://localhost:3000/</a:t>
            </a:r>
            <a:r>
              <a:rPr lang="en-US" sz="2800" b="1" dirty="0"/>
              <a:t>user/</a:t>
            </a:r>
            <a:r>
              <a:rPr lang="en-US" sz="2800" b="1" dirty="0">
                <a:solidFill>
                  <a:srgbClr val="C00000"/>
                </a:solidFill>
              </a:rPr>
              <a:t>123</a:t>
            </a:r>
            <a:r>
              <a:rPr lang="en-US" sz="2800" dirty="0"/>
              <a:t>,</a:t>
            </a:r>
          </a:p>
          <a:p>
            <a:r>
              <a:rPr lang="en-US" sz="2800" dirty="0"/>
              <a:t>the </a:t>
            </a:r>
            <a:r>
              <a:rPr lang="en-US" sz="2800" b="1" dirty="0"/>
              <a:t>response</a:t>
            </a:r>
            <a:r>
              <a:rPr lang="en-US" sz="2800" dirty="0"/>
              <a:t> will be: "User ID: 123“</a:t>
            </a:r>
          </a:p>
          <a:p>
            <a:pPr marL="0" indent="0">
              <a:buNone/>
            </a:pPr>
            <a:endParaRPr lang="en-US" sz="2800" dirty="0"/>
          </a:p>
          <a:p>
            <a:pPr marL="0" indent="0">
              <a:buNone/>
            </a:pPr>
            <a:r>
              <a:rPr lang="en-US" sz="2800" dirty="0"/>
              <a:t>✅ Best for required inputs like user IDs, order numbers, etc.</a:t>
            </a:r>
            <a:endParaRPr lang="en-IN" sz="2800" dirty="0"/>
          </a:p>
        </p:txBody>
      </p:sp>
    </p:spTree>
    <p:extLst>
      <p:ext uri="{BB962C8B-B14F-4D97-AF65-F5344CB8AC3E}">
        <p14:creationId xmlns:p14="http://schemas.microsoft.com/office/powerpoint/2010/main" val="397205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E6585-4244-53E8-918B-741FCE5975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D5FBE-90A6-03F8-C8D4-2D69658B8511}"/>
              </a:ext>
            </a:extLst>
          </p:cNvPr>
          <p:cNvSpPr>
            <a:spLocks noGrp="1"/>
          </p:cNvSpPr>
          <p:nvPr>
            <p:ph idx="1"/>
          </p:nvPr>
        </p:nvSpPr>
        <p:spPr>
          <a:xfrm>
            <a:off x="777240" y="740229"/>
            <a:ext cx="10659110" cy="5436734"/>
          </a:xfrm>
        </p:spPr>
        <p:txBody>
          <a:bodyPr>
            <a:normAutofit/>
          </a:bodyPr>
          <a:lstStyle/>
          <a:p>
            <a:pPr marL="0" indent="0">
              <a:buNone/>
            </a:pPr>
            <a:r>
              <a:rPr lang="en-US" sz="2400" b="1" dirty="0"/>
              <a:t>3. Request Body (</a:t>
            </a:r>
            <a:r>
              <a:rPr lang="en-US" sz="2400" b="1" dirty="0" err="1"/>
              <a:t>req.body</a:t>
            </a:r>
            <a:r>
              <a:rPr lang="en-US" sz="2400" b="1" dirty="0"/>
              <a:t>) - </a:t>
            </a:r>
            <a:r>
              <a:rPr lang="en-US" sz="2400" dirty="0"/>
              <a:t>Used in </a:t>
            </a:r>
            <a:r>
              <a:rPr lang="en-US" sz="2400" b="1" dirty="0">
                <a:solidFill>
                  <a:srgbClr val="C00000"/>
                </a:solidFill>
              </a:rPr>
              <a:t>POST</a:t>
            </a:r>
            <a:r>
              <a:rPr lang="en-US" sz="2400" dirty="0"/>
              <a:t> and </a:t>
            </a:r>
            <a:r>
              <a:rPr lang="en-US" sz="2400" b="1" dirty="0">
                <a:solidFill>
                  <a:srgbClr val="C00000"/>
                </a:solidFill>
              </a:rPr>
              <a:t>PUT</a:t>
            </a:r>
            <a:r>
              <a:rPr lang="en-US" sz="2400" dirty="0"/>
              <a:t> requests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Post</a:t>
            </a:r>
            <a:r>
              <a:rPr lang="en-US" sz="2400" dirty="0"/>
              <a:t> </a:t>
            </a:r>
            <a:r>
              <a:rPr lang="en-US" sz="2400" b="1" dirty="0">
                <a:solidFill>
                  <a:srgbClr val="C00000"/>
                </a:solidFill>
              </a:rPr>
              <a:t>JSON</a:t>
            </a:r>
            <a:r>
              <a:rPr lang="en-US" sz="2400" dirty="0"/>
              <a:t> </a:t>
            </a:r>
            <a:r>
              <a:rPr lang="en-US" sz="2400" b="1" dirty="0"/>
              <a:t>Data</a:t>
            </a:r>
            <a:r>
              <a:rPr lang="en-US" sz="2400" dirty="0"/>
              <a:t> Example (via </a:t>
            </a:r>
            <a:r>
              <a:rPr lang="en-US" sz="2400" b="1" dirty="0"/>
              <a:t>Postman</a:t>
            </a:r>
            <a:r>
              <a:rPr lang="en-US" sz="2400" dirty="0"/>
              <a:t> or </a:t>
            </a:r>
            <a:r>
              <a:rPr lang="en-US" sz="2400" b="1" dirty="0"/>
              <a:t>frontend</a:t>
            </a:r>
            <a:r>
              <a:rPr lang="en-US" sz="2400" dirty="0"/>
              <a:t>):</a:t>
            </a:r>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E32B4941-8BA0-A1FE-DA81-0BB2AD0EACA9}"/>
              </a:ext>
            </a:extLst>
          </p:cNvPr>
          <p:cNvPicPr>
            <a:picLocks noChangeAspect="1"/>
          </p:cNvPicPr>
          <p:nvPr/>
        </p:nvPicPr>
        <p:blipFill>
          <a:blip r:embed="rId2"/>
          <a:srcRect r="2410"/>
          <a:stretch/>
        </p:blipFill>
        <p:spPr>
          <a:xfrm>
            <a:off x="647610" y="1192707"/>
            <a:ext cx="11087191" cy="2504181"/>
          </a:xfrm>
          <a:prstGeom prst="rect">
            <a:avLst/>
          </a:prstGeom>
        </p:spPr>
      </p:pic>
      <p:pic>
        <p:nvPicPr>
          <p:cNvPr id="6" name="Picture 5">
            <a:extLst>
              <a:ext uri="{FF2B5EF4-FFF2-40B4-BE49-F238E27FC236}">
                <a16:creationId xmlns:a16="http://schemas.microsoft.com/office/drawing/2014/main" id="{1303D5B5-316E-67F9-AAF0-EFF6071380E1}"/>
              </a:ext>
            </a:extLst>
          </p:cNvPr>
          <p:cNvPicPr>
            <a:picLocks noChangeAspect="1"/>
          </p:cNvPicPr>
          <p:nvPr/>
        </p:nvPicPr>
        <p:blipFill>
          <a:blip r:embed="rId3"/>
          <a:stretch>
            <a:fillRect/>
          </a:stretch>
        </p:blipFill>
        <p:spPr>
          <a:xfrm>
            <a:off x="3283058" y="4500212"/>
            <a:ext cx="4685286" cy="2029456"/>
          </a:xfrm>
          <a:prstGeom prst="rect">
            <a:avLst/>
          </a:prstGeom>
        </p:spPr>
      </p:pic>
    </p:spTree>
    <p:extLst>
      <p:ext uri="{BB962C8B-B14F-4D97-AF65-F5344CB8AC3E}">
        <p14:creationId xmlns:p14="http://schemas.microsoft.com/office/powerpoint/2010/main" val="29115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BB159-3307-396C-8244-9528181E7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36CD5-9D60-EEAA-A6C9-2F92CB728AB6}"/>
              </a:ext>
            </a:extLst>
          </p:cNvPr>
          <p:cNvSpPr>
            <a:spLocks noGrp="1"/>
          </p:cNvSpPr>
          <p:nvPr>
            <p:ph idx="1"/>
          </p:nvPr>
        </p:nvSpPr>
        <p:spPr>
          <a:xfrm>
            <a:off x="777240" y="1099457"/>
            <a:ext cx="10659110" cy="5077506"/>
          </a:xfrm>
        </p:spPr>
        <p:txBody>
          <a:bodyPr>
            <a:normAutofit/>
          </a:bodyPr>
          <a:lstStyle/>
          <a:p>
            <a:pPr marL="0" indent="0">
              <a:buNone/>
            </a:pPr>
            <a:r>
              <a:rPr lang="en-US" sz="2800" dirty="0"/>
              <a:t>For </a:t>
            </a:r>
            <a:r>
              <a:rPr lang="en-US" sz="2800" b="1" dirty="0">
                <a:solidFill>
                  <a:srgbClr val="C00000"/>
                </a:solidFill>
              </a:rPr>
              <a:t>POST</a:t>
            </a:r>
            <a:r>
              <a:rPr lang="en-US" sz="2800" dirty="0"/>
              <a:t> and </a:t>
            </a:r>
            <a:r>
              <a:rPr lang="en-US" sz="2800" b="1" dirty="0">
                <a:solidFill>
                  <a:srgbClr val="C00000"/>
                </a:solidFill>
              </a:rPr>
              <a:t>PUT</a:t>
            </a:r>
            <a:r>
              <a:rPr lang="en-US" sz="2800" dirty="0"/>
              <a:t> requests, user input is sent in the </a:t>
            </a:r>
            <a:r>
              <a:rPr lang="en-US" sz="2800" b="1" dirty="0">
                <a:solidFill>
                  <a:srgbClr val="C00000"/>
                </a:solidFill>
              </a:rPr>
              <a:t>request body</a:t>
            </a:r>
            <a:r>
              <a:rPr lang="en-US" sz="2800" dirty="0"/>
              <a:t>.</a:t>
            </a:r>
          </a:p>
          <a:p>
            <a:pPr marL="0" indent="0">
              <a:buNone/>
            </a:pPr>
            <a:r>
              <a:rPr lang="en-US" sz="2800" dirty="0"/>
              <a:t>Express </a:t>
            </a:r>
            <a:r>
              <a:rPr lang="en-US" sz="2800" b="1" dirty="0"/>
              <a:t>does not parse </a:t>
            </a:r>
            <a:r>
              <a:rPr lang="en-US" sz="2800" dirty="0"/>
              <a:t>the body by default, so we need to use </a:t>
            </a:r>
            <a:r>
              <a:rPr lang="en-US" sz="2800" b="1" dirty="0" err="1">
                <a:solidFill>
                  <a:srgbClr val="C00000"/>
                </a:solidFill>
              </a:rPr>
              <a:t>express.json</a:t>
            </a:r>
            <a:r>
              <a:rPr lang="en-US" sz="2800" dirty="0"/>
              <a:t>() middleware.</a:t>
            </a:r>
            <a:endParaRPr lang="en-IN" sz="2800" dirty="0"/>
          </a:p>
        </p:txBody>
      </p:sp>
      <p:pic>
        <p:nvPicPr>
          <p:cNvPr id="4" name="Picture 3">
            <a:extLst>
              <a:ext uri="{FF2B5EF4-FFF2-40B4-BE49-F238E27FC236}">
                <a16:creationId xmlns:a16="http://schemas.microsoft.com/office/drawing/2014/main" id="{9B3560E4-55EB-791F-30A0-D0A1407BBA60}"/>
              </a:ext>
            </a:extLst>
          </p:cNvPr>
          <p:cNvPicPr>
            <a:picLocks noChangeAspect="1"/>
          </p:cNvPicPr>
          <p:nvPr/>
        </p:nvPicPr>
        <p:blipFill>
          <a:blip r:embed="rId2"/>
          <a:stretch>
            <a:fillRect/>
          </a:stretch>
        </p:blipFill>
        <p:spPr>
          <a:xfrm>
            <a:off x="1692581" y="2999114"/>
            <a:ext cx="8523809" cy="1600000"/>
          </a:xfrm>
          <a:prstGeom prst="rect">
            <a:avLst/>
          </a:prstGeom>
        </p:spPr>
      </p:pic>
    </p:spTree>
    <p:extLst>
      <p:ext uri="{BB962C8B-B14F-4D97-AF65-F5344CB8AC3E}">
        <p14:creationId xmlns:p14="http://schemas.microsoft.com/office/powerpoint/2010/main" val="213144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1606-FAE8-F0E2-BEEA-572C6CD4C76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08EC5-D1EC-1DBD-70A0-BDF879273D6A}"/>
              </a:ext>
            </a:extLst>
          </p:cNvPr>
          <p:cNvSpPr>
            <a:spLocks noGrp="1"/>
          </p:cNvSpPr>
          <p:nvPr>
            <p:ph idx="1"/>
          </p:nvPr>
        </p:nvSpPr>
        <p:spPr>
          <a:xfrm>
            <a:off x="853440" y="1001487"/>
            <a:ext cx="10659110" cy="3951513"/>
          </a:xfrm>
        </p:spPr>
        <p:txBody>
          <a:bodyPr>
            <a:normAutofit/>
          </a:bodyPr>
          <a:lstStyle/>
          <a:p>
            <a:pPr marL="0" indent="0">
              <a:buNone/>
            </a:pPr>
            <a:r>
              <a:rPr lang="en-US" sz="2800" b="1" dirty="0"/>
              <a:t>2. Response (res) in Express.js:</a:t>
            </a:r>
          </a:p>
          <a:p>
            <a:pPr marL="0" indent="0">
              <a:buNone/>
            </a:pPr>
            <a:r>
              <a:rPr lang="en-US" sz="2800" dirty="0"/>
              <a:t>A response is </a:t>
            </a:r>
            <a:r>
              <a:rPr lang="en-US" sz="2800" b="1" dirty="0">
                <a:solidFill>
                  <a:srgbClr val="C00000"/>
                </a:solidFill>
              </a:rPr>
              <a:t>sent</a:t>
            </a:r>
            <a:r>
              <a:rPr lang="en-US" sz="2800" dirty="0"/>
              <a:t> </a:t>
            </a:r>
            <a:r>
              <a:rPr lang="en-US" sz="2800" b="1" dirty="0">
                <a:solidFill>
                  <a:srgbClr val="C00000"/>
                </a:solidFill>
              </a:rPr>
              <a:t>by</a:t>
            </a:r>
            <a:r>
              <a:rPr lang="en-US" sz="2800" dirty="0"/>
              <a:t> the </a:t>
            </a:r>
            <a:r>
              <a:rPr lang="en-US" sz="2800" b="1" dirty="0">
                <a:solidFill>
                  <a:srgbClr val="002060"/>
                </a:solidFill>
              </a:rPr>
              <a:t>server back to the client</a:t>
            </a:r>
            <a:r>
              <a:rPr lang="en-US" sz="2800" dirty="0"/>
              <a:t>. It includes:</a:t>
            </a:r>
          </a:p>
          <a:p>
            <a:r>
              <a:rPr lang="en-US" sz="2800" b="1" dirty="0">
                <a:solidFill>
                  <a:srgbClr val="C00000"/>
                </a:solidFill>
              </a:rPr>
              <a:t>Status code </a:t>
            </a:r>
            <a:r>
              <a:rPr lang="en-US" sz="2800" dirty="0"/>
              <a:t>(e.g., </a:t>
            </a:r>
            <a:r>
              <a:rPr lang="en-US" sz="2800" b="1" dirty="0"/>
              <a:t>200</a:t>
            </a:r>
            <a:r>
              <a:rPr lang="en-US" sz="2800" dirty="0"/>
              <a:t>, </a:t>
            </a:r>
            <a:r>
              <a:rPr lang="en-US" sz="2800" b="1" dirty="0"/>
              <a:t>404</a:t>
            </a:r>
            <a:r>
              <a:rPr lang="en-US" sz="2800" dirty="0"/>
              <a:t>, </a:t>
            </a:r>
            <a:r>
              <a:rPr lang="en-US" sz="2800" b="1" dirty="0"/>
              <a:t>500</a:t>
            </a:r>
            <a:r>
              <a:rPr lang="en-US" sz="2800" dirty="0"/>
              <a:t>)</a:t>
            </a:r>
          </a:p>
          <a:p>
            <a:r>
              <a:rPr lang="en-US" sz="2800" dirty="0"/>
              <a:t>Response </a:t>
            </a:r>
            <a:r>
              <a:rPr lang="en-US" sz="2800" b="1" dirty="0">
                <a:solidFill>
                  <a:srgbClr val="C00000"/>
                </a:solidFill>
              </a:rPr>
              <a:t>body</a:t>
            </a:r>
            <a:r>
              <a:rPr lang="en-US" sz="2800" dirty="0"/>
              <a:t> (</a:t>
            </a:r>
            <a:r>
              <a:rPr lang="en-US" sz="2800" b="1" dirty="0"/>
              <a:t>HTML</a:t>
            </a:r>
            <a:r>
              <a:rPr lang="en-US" sz="2800" dirty="0"/>
              <a:t>, </a:t>
            </a:r>
            <a:r>
              <a:rPr lang="en-US" sz="2800" b="1" dirty="0"/>
              <a:t>JSON</a:t>
            </a:r>
            <a:r>
              <a:rPr lang="en-US" sz="2800" dirty="0"/>
              <a:t>, </a:t>
            </a:r>
            <a:r>
              <a:rPr lang="en-US" sz="2800" b="1" dirty="0"/>
              <a:t>text</a:t>
            </a:r>
            <a:r>
              <a:rPr lang="en-US" sz="2800" dirty="0"/>
              <a:t>, etc.)</a:t>
            </a:r>
          </a:p>
          <a:p>
            <a:r>
              <a:rPr lang="en-US" sz="2800" b="1" dirty="0">
                <a:solidFill>
                  <a:srgbClr val="C00000"/>
                </a:solidFill>
              </a:rPr>
              <a:t>Headers</a:t>
            </a:r>
          </a:p>
        </p:txBody>
      </p:sp>
    </p:spTree>
    <p:extLst>
      <p:ext uri="{BB962C8B-B14F-4D97-AF65-F5344CB8AC3E}">
        <p14:creationId xmlns:p14="http://schemas.microsoft.com/office/powerpoint/2010/main" val="250218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3715B-D7C0-283D-DBB4-1D89379E9C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B1725-5C6B-C134-C8B0-8C4B4B5AB1BC}"/>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Sending Different Responses</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F59111CF-7B2A-C9E7-C397-101ED00BAE12}"/>
              </a:ext>
            </a:extLst>
          </p:cNvPr>
          <p:cNvPicPr>
            <a:picLocks noChangeAspect="1"/>
          </p:cNvPicPr>
          <p:nvPr/>
        </p:nvPicPr>
        <p:blipFill>
          <a:blip r:embed="rId2"/>
          <a:stretch>
            <a:fillRect/>
          </a:stretch>
        </p:blipFill>
        <p:spPr>
          <a:xfrm>
            <a:off x="1588494" y="1185522"/>
            <a:ext cx="8666667" cy="5466667"/>
          </a:xfrm>
          <a:prstGeom prst="rect">
            <a:avLst/>
          </a:prstGeom>
        </p:spPr>
      </p:pic>
    </p:spTree>
    <p:extLst>
      <p:ext uri="{BB962C8B-B14F-4D97-AF65-F5344CB8AC3E}">
        <p14:creationId xmlns:p14="http://schemas.microsoft.com/office/powerpoint/2010/main" val="3459332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3615-7F1D-85AD-258B-FE1FA5839D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CF46D8-A591-9E4B-CF91-10A1B0609776}"/>
              </a:ext>
            </a:extLst>
          </p:cNvPr>
          <p:cNvSpPr>
            <a:spLocks noGrp="1"/>
          </p:cNvSpPr>
          <p:nvPr>
            <p:ph idx="1"/>
          </p:nvPr>
        </p:nvSpPr>
        <p:spPr>
          <a:xfrm>
            <a:off x="777240" y="740229"/>
            <a:ext cx="10659110" cy="5436734"/>
          </a:xfrm>
        </p:spPr>
        <p:txBody>
          <a:bodyPr>
            <a:normAutofit/>
          </a:bodyPr>
          <a:lstStyle/>
          <a:p>
            <a:pPr marL="0" indent="0">
              <a:buNone/>
            </a:pPr>
            <a:r>
              <a:rPr lang="en-US" sz="2800" b="1" dirty="0"/>
              <a:t>Routes in Express.js</a:t>
            </a:r>
          </a:p>
          <a:p>
            <a:pPr marL="0" indent="0">
              <a:buNone/>
            </a:pPr>
            <a:r>
              <a:rPr lang="en-US" sz="2400" b="1" dirty="0"/>
              <a:t>What are Routes?</a:t>
            </a:r>
          </a:p>
          <a:p>
            <a:pPr marL="0" indent="0">
              <a:buNone/>
            </a:pPr>
            <a:r>
              <a:rPr lang="en-US" sz="2400" dirty="0"/>
              <a:t>In Express.js, routes define </a:t>
            </a:r>
            <a:r>
              <a:rPr lang="en-US" sz="2400" b="1" dirty="0">
                <a:solidFill>
                  <a:srgbClr val="C00000"/>
                </a:solidFill>
              </a:rPr>
              <a:t>how the server should respond to </a:t>
            </a:r>
            <a:r>
              <a:rPr lang="en-US" sz="2400" dirty="0"/>
              <a:t>different </a:t>
            </a:r>
            <a:r>
              <a:rPr lang="en-US" sz="2400" b="1" dirty="0"/>
              <a:t>HTTP requests </a:t>
            </a:r>
            <a:r>
              <a:rPr lang="en-US" sz="2400" dirty="0"/>
              <a:t>(</a:t>
            </a:r>
            <a:r>
              <a:rPr lang="en-US" sz="2400" b="1" dirty="0">
                <a:solidFill>
                  <a:srgbClr val="C00000"/>
                </a:solidFill>
              </a:rPr>
              <a:t>GET</a:t>
            </a:r>
            <a:r>
              <a:rPr lang="en-US" sz="2400" dirty="0"/>
              <a:t>, </a:t>
            </a:r>
            <a:r>
              <a:rPr lang="en-US" sz="2400" b="1" dirty="0">
                <a:solidFill>
                  <a:srgbClr val="C00000"/>
                </a:solidFill>
              </a:rPr>
              <a:t>POST</a:t>
            </a:r>
            <a:r>
              <a:rPr lang="en-US" sz="2400" dirty="0"/>
              <a:t>, </a:t>
            </a:r>
            <a:r>
              <a:rPr lang="en-US" sz="2400" b="1" dirty="0">
                <a:solidFill>
                  <a:srgbClr val="C00000"/>
                </a:solidFill>
              </a:rPr>
              <a:t>PUT</a:t>
            </a:r>
            <a:r>
              <a:rPr lang="en-US" sz="2400" dirty="0"/>
              <a:t>, </a:t>
            </a:r>
            <a:r>
              <a:rPr lang="en-US" sz="2400" b="1" dirty="0">
                <a:solidFill>
                  <a:srgbClr val="C00000"/>
                </a:solidFill>
              </a:rPr>
              <a:t>DELETE</a:t>
            </a:r>
            <a:r>
              <a:rPr lang="en-US" sz="2400" dirty="0"/>
              <a:t>) for a specific URL path. Routes determine </a:t>
            </a:r>
            <a:r>
              <a:rPr lang="en-US" sz="2400" b="1" dirty="0">
                <a:solidFill>
                  <a:srgbClr val="C00000"/>
                </a:solidFill>
              </a:rPr>
              <a:t>what happens</a:t>
            </a:r>
            <a:r>
              <a:rPr lang="en-US" sz="2400" dirty="0"/>
              <a:t> when a client sends a request to the server.</a:t>
            </a:r>
          </a:p>
          <a:p>
            <a:pPr marL="0" indent="0">
              <a:buNone/>
            </a:pPr>
            <a:endParaRPr lang="en-US" sz="2400" dirty="0"/>
          </a:p>
          <a:p>
            <a:pPr marL="0" indent="0">
              <a:buNone/>
            </a:pPr>
            <a:r>
              <a:rPr lang="en-US" sz="2400" b="1" dirty="0"/>
              <a:t>Basic Route Handling: </a:t>
            </a:r>
            <a:r>
              <a:rPr lang="en-US" sz="2400" dirty="0"/>
              <a:t>A basic route in Express consists of</a:t>
            </a:r>
          </a:p>
          <a:p>
            <a:r>
              <a:rPr lang="en-US" sz="2400" dirty="0"/>
              <a:t>HTTP method (GET, POST, PUT, DELETE)</a:t>
            </a:r>
          </a:p>
          <a:p>
            <a:r>
              <a:rPr lang="en-US" sz="2400" dirty="0"/>
              <a:t>URL path</a:t>
            </a:r>
          </a:p>
          <a:p>
            <a:r>
              <a:rPr lang="en-US" sz="2400" dirty="0"/>
              <a:t>Callback function (request handler)</a:t>
            </a:r>
          </a:p>
          <a:p>
            <a:pPr marL="0" indent="0">
              <a:buNone/>
            </a:pPr>
            <a:endParaRPr lang="en-IN" sz="2400" dirty="0"/>
          </a:p>
        </p:txBody>
      </p:sp>
    </p:spTree>
    <p:extLst>
      <p:ext uri="{BB962C8B-B14F-4D97-AF65-F5344CB8AC3E}">
        <p14:creationId xmlns:p14="http://schemas.microsoft.com/office/powerpoint/2010/main" val="166613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FDB29-07ED-7DEF-FFA6-65223CEE6A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02F6BF1-4B5D-F9D8-F7CA-FE7DA2E6D9E2}"/>
              </a:ext>
            </a:extLst>
          </p:cNvPr>
          <p:cNvPicPr>
            <a:picLocks noChangeAspect="1"/>
          </p:cNvPicPr>
          <p:nvPr/>
        </p:nvPicPr>
        <p:blipFill>
          <a:blip r:embed="rId2"/>
          <a:srcRect r="6096"/>
          <a:stretch/>
        </p:blipFill>
        <p:spPr>
          <a:xfrm>
            <a:off x="0" y="0"/>
            <a:ext cx="9055146" cy="6858000"/>
          </a:xfrm>
          <a:prstGeom prst="rect">
            <a:avLst/>
          </a:prstGeom>
        </p:spPr>
      </p:pic>
      <p:sp>
        <p:nvSpPr>
          <p:cNvPr id="7" name="Content Placeholder 2">
            <a:extLst>
              <a:ext uri="{FF2B5EF4-FFF2-40B4-BE49-F238E27FC236}">
                <a16:creationId xmlns:a16="http://schemas.microsoft.com/office/drawing/2014/main" id="{E43761A5-3E8D-C73D-2FAF-5B0AE6293356}"/>
              </a:ext>
            </a:extLst>
          </p:cNvPr>
          <p:cNvSpPr>
            <a:spLocks noGrp="1"/>
          </p:cNvSpPr>
          <p:nvPr>
            <p:ph idx="1"/>
          </p:nvPr>
        </p:nvSpPr>
        <p:spPr>
          <a:xfrm>
            <a:off x="9055146" y="1240971"/>
            <a:ext cx="2995340" cy="4376057"/>
          </a:xfrm>
        </p:spPr>
        <p:txBody>
          <a:bodyPr>
            <a:normAutofit lnSpcReduction="10000"/>
          </a:bodyPr>
          <a:lstStyle/>
          <a:p>
            <a:pPr marL="0" indent="0">
              <a:buNone/>
            </a:pPr>
            <a:r>
              <a:rPr lang="en-US" sz="2400" b="1" dirty="0"/>
              <a:t>Example: </a:t>
            </a:r>
          </a:p>
          <a:p>
            <a:pPr marL="0" indent="0">
              <a:buNone/>
            </a:pPr>
            <a:r>
              <a:rPr lang="en-US" sz="2400" dirty="0"/>
              <a:t>Simple Routes</a:t>
            </a:r>
          </a:p>
          <a:p>
            <a:pPr marL="0" indent="0">
              <a:buNone/>
            </a:pPr>
            <a:endParaRPr lang="en-US" sz="2400" dirty="0"/>
          </a:p>
          <a:p>
            <a:pPr marL="0" indent="0">
              <a:buNone/>
            </a:pPr>
            <a:r>
              <a:rPr lang="en-US" sz="2400" dirty="0"/>
              <a:t>📌 </a:t>
            </a:r>
            <a:r>
              <a:rPr lang="en-US" sz="2400" b="1" dirty="0"/>
              <a:t>How it works:</a:t>
            </a:r>
          </a:p>
          <a:p>
            <a:pPr marL="0" indent="0">
              <a:buNone/>
            </a:pPr>
            <a:endParaRPr lang="en-US" sz="2400" dirty="0"/>
          </a:p>
          <a:p>
            <a:pPr marL="457200" indent="-457200">
              <a:buFont typeface="+mj-lt"/>
              <a:buAutoNum type="arabicPeriod"/>
            </a:pPr>
            <a:r>
              <a:rPr lang="en-US" sz="2400" b="1" dirty="0"/>
              <a:t>GET </a:t>
            </a:r>
            <a:r>
              <a:rPr lang="en-US" sz="2400" b="1" dirty="0">
                <a:solidFill>
                  <a:srgbClr val="C00000"/>
                </a:solidFill>
              </a:rPr>
              <a:t>/ </a:t>
            </a:r>
            <a:r>
              <a:rPr lang="en-US" sz="2400" dirty="0"/>
              <a:t>→ Responds with </a:t>
            </a:r>
            <a:r>
              <a:rPr lang="en-US" sz="2400" b="1" dirty="0"/>
              <a:t>"Welcome to Express!"</a:t>
            </a:r>
          </a:p>
          <a:p>
            <a:pPr marL="457200" indent="-457200">
              <a:buFont typeface="+mj-lt"/>
              <a:buAutoNum type="arabicPeriod"/>
            </a:pPr>
            <a:r>
              <a:rPr lang="en-US" sz="2400" b="1" dirty="0"/>
              <a:t>GET </a:t>
            </a:r>
            <a:r>
              <a:rPr lang="en-US" sz="2400" b="1" dirty="0">
                <a:solidFill>
                  <a:srgbClr val="C00000"/>
                </a:solidFill>
              </a:rPr>
              <a:t>/about </a:t>
            </a:r>
            <a:r>
              <a:rPr lang="en-US" sz="2400" b="1" dirty="0"/>
              <a:t>→ </a:t>
            </a:r>
            <a:r>
              <a:rPr lang="en-US" sz="2400" dirty="0"/>
              <a:t>Responds with </a:t>
            </a:r>
            <a:r>
              <a:rPr lang="en-US" sz="2400" b="1" dirty="0"/>
              <a:t>"About Page"</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66198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4E8B-8826-369C-A08F-8256F016F6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4E348-1249-A1A6-4605-BF7565E46C0C}"/>
              </a:ext>
            </a:extLst>
          </p:cNvPr>
          <p:cNvSpPr>
            <a:spLocks noGrp="1"/>
          </p:cNvSpPr>
          <p:nvPr>
            <p:ph idx="1"/>
          </p:nvPr>
        </p:nvSpPr>
        <p:spPr>
          <a:xfrm>
            <a:off x="777240" y="740229"/>
            <a:ext cx="10659110" cy="5436734"/>
          </a:xfrm>
        </p:spPr>
        <p:txBody>
          <a:bodyPr>
            <a:normAutofit/>
          </a:bodyPr>
          <a:lstStyle/>
          <a:p>
            <a:pPr marL="0" indent="0">
              <a:buNone/>
            </a:pPr>
            <a:r>
              <a:rPr lang="en-US" sz="2800" b="1" dirty="0"/>
              <a:t>1. Handling POST Requests:</a:t>
            </a:r>
          </a:p>
          <a:p>
            <a:pPr marL="0" indent="0">
              <a:buNone/>
            </a:pPr>
            <a:r>
              <a:rPr lang="en-US" sz="2800" dirty="0"/>
              <a:t>POST requests are used to </a:t>
            </a:r>
            <a:r>
              <a:rPr lang="en-US" sz="2800" b="1" dirty="0">
                <a:solidFill>
                  <a:srgbClr val="C00000"/>
                </a:solidFill>
              </a:rPr>
              <a:t>send data to the server.</a:t>
            </a:r>
          </a:p>
          <a:p>
            <a:pPr marL="0" indent="0">
              <a:buNone/>
            </a:pPr>
            <a:endParaRPr lang="en-US" sz="2800" dirty="0"/>
          </a:p>
          <a:p>
            <a:pPr marL="0" indent="0">
              <a:buNone/>
            </a:pPr>
            <a:r>
              <a:rPr lang="en-US" sz="2800" b="1" dirty="0"/>
              <a:t>📌 Enable JSON Parsing </a:t>
            </a:r>
            <a:r>
              <a:rPr lang="en-US" sz="2800" b="1" dirty="0">
                <a:solidFill>
                  <a:srgbClr val="C00000"/>
                </a:solidFill>
              </a:rPr>
              <a:t>Middleware</a:t>
            </a:r>
            <a:r>
              <a:rPr lang="en-US" sz="2800" b="1" dirty="0"/>
              <a:t>:</a:t>
            </a:r>
            <a:endParaRPr lang="en-IN" sz="2800" b="1" dirty="0"/>
          </a:p>
        </p:txBody>
      </p:sp>
      <p:pic>
        <p:nvPicPr>
          <p:cNvPr id="4" name="Picture 3">
            <a:extLst>
              <a:ext uri="{FF2B5EF4-FFF2-40B4-BE49-F238E27FC236}">
                <a16:creationId xmlns:a16="http://schemas.microsoft.com/office/drawing/2014/main" id="{6FC27F36-1FCC-C4A5-F486-7558BEB1C033}"/>
              </a:ext>
            </a:extLst>
          </p:cNvPr>
          <p:cNvPicPr>
            <a:picLocks noChangeAspect="1"/>
          </p:cNvPicPr>
          <p:nvPr/>
        </p:nvPicPr>
        <p:blipFill>
          <a:blip r:embed="rId2"/>
          <a:stretch>
            <a:fillRect/>
          </a:stretch>
        </p:blipFill>
        <p:spPr>
          <a:xfrm>
            <a:off x="1734571" y="3458596"/>
            <a:ext cx="5457143" cy="952381"/>
          </a:xfrm>
          <a:prstGeom prst="rect">
            <a:avLst/>
          </a:prstGeom>
        </p:spPr>
      </p:pic>
    </p:spTree>
    <p:extLst>
      <p:ext uri="{BB962C8B-B14F-4D97-AF65-F5344CB8AC3E}">
        <p14:creationId xmlns:p14="http://schemas.microsoft.com/office/powerpoint/2010/main" val="219778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27C5C-AB1A-AA38-55E5-D3B9C9F0F5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780F4-20CD-22A7-9051-56E09EEE7233}"/>
              </a:ext>
            </a:extLst>
          </p:cNvPr>
          <p:cNvSpPr>
            <a:spLocks noGrp="1"/>
          </p:cNvSpPr>
          <p:nvPr>
            <p:ph idx="1"/>
          </p:nvPr>
        </p:nvSpPr>
        <p:spPr>
          <a:xfrm>
            <a:off x="777240" y="740229"/>
            <a:ext cx="10659110" cy="5436734"/>
          </a:xfrm>
        </p:spPr>
        <p:txBody>
          <a:bodyPr>
            <a:normAutofit/>
          </a:bodyPr>
          <a:lstStyle/>
          <a:p>
            <a:pPr marL="0" indent="0">
              <a:buNone/>
            </a:pPr>
            <a:r>
              <a:rPr lang="en-IN" sz="2400" b="1" dirty="0"/>
              <a:t>Example: Handling POST Request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Example Request (</a:t>
            </a:r>
            <a:r>
              <a:rPr lang="en-US" sz="2400" b="1" dirty="0">
                <a:solidFill>
                  <a:srgbClr val="C00000"/>
                </a:solidFill>
              </a:rPr>
              <a:t>Body</a:t>
            </a:r>
            <a:r>
              <a:rPr lang="en-US" sz="2400" dirty="0"/>
              <a:t> in JSON format):</a:t>
            </a:r>
            <a:endParaRPr lang="en-IN" sz="2400" dirty="0"/>
          </a:p>
          <a:p>
            <a:pPr marL="0" indent="0">
              <a:buNone/>
            </a:pPr>
            <a:endParaRPr lang="en-IN" sz="2400" dirty="0"/>
          </a:p>
        </p:txBody>
      </p:sp>
      <p:pic>
        <p:nvPicPr>
          <p:cNvPr id="6" name="Picture 5">
            <a:extLst>
              <a:ext uri="{FF2B5EF4-FFF2-40B4-BE49-F238E27FC236}">
                <a16:creationId xmlns:a16="http://schemas.microsoft.com/office/drawing/2014/main" id="{8F0A3A37-6AC6-8FDB-49CF-98549324E6D5}"/>
              </a:ext>
            </a:extLst>
          </p:cNvPr>
          <p:cNvPicPr>
            <a:picLocks noChangeAspect="1"/>
          </p:cNvPicPr>
          <p:nvPr/>
        </p:nvPicPr>
        <p:blipFill>
          <a:blip r:embed="rId2"/>
          <a:stretch>
            <a:fillRect/>
          </a:stretch>
        </p:blipFill>
        <p:spPr>
          <a:xfrm>
            <a:off x="1210286" y="1364942"/>
            <a:ext cx="9771428" cy="2342857"/>
          </a:xfrm>
          <a:prstGeom prst="rect">
            <a:avLst/>
          </a:prstGeom>
        </p:spPr>
      </p:pic>
      <p:pic>
        <p:nvPicPr>
          <p:cNvPr id="8" name="Picture 7">
            <a:extLst>
              <a:ext uri="{FF2B5EF4-FFF2-40B4-BE49-F238E27FC236}">
                <a16:creationId xmlns:a16="http://schemas.microsoft.com/office/drawing/2014/main" id="{AD4873FB-12B3-2D7D-FAED-A6675C39BC3B}"/>
              </a:ext>
            </a:extLst>
          </p:cNvPr>
          <p:cNvPicPr>
            <a:picLocks noChangeAspect="1"/>
          </p:cNvPicPr>
          <p:nvPr/>
        </p:nvPicPr>
        <p:blipFill>
          <a:blip r:embed="rId3"/>
          <a:stretch>
            <a:fillRect/>
          </a:stretch>
        </p:blipFill>
        <p:spPr>
          <a:xfrm>
            <a:off x="2735372" y="4431153"/>
            <a:ext cx="4710458" cy="1862469"/>
          </a:xfrm>
          <a:prstGeom prst="rect">
            <a:avLst/>
          </a:prstGeom>
        </p:spPr>
      </p:pic>
    </p:spTree>
    <p:extLst>
      <p:ext uri="{BB962C8B-B14F-4D97-AF65-F5344CB8AC3E}">
        <p14:creationId xmlns:p14="http://schemas.microsoft.com/office/powerpoint/2010/main" val="355041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BADA-2FDE-8A27-4FD9-896834ED5D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11D547-099B-2BE4-2051-64D046D02BF5}"/>
              </a:ext>
            </a:extLst>
          </p:cNvPr>
          <p:cNvSpPr>
            <a:spLocks noGrp="1"/>
          </p:cNvSpPr>
          <p:nvPr>
            <p:ph idx="1"/>
          </p:nvPr>
        </p:nvSpPr>
        <p:spPr>
          <a:xfrm>
            <a:off x="777240" y="740229"/>
            <a:ext cx="10659110" cy="5638800"/>
          </a:xfrm>
        </p:spPr>
        <p:txBody>
          <a:bodyPr>
            <a:normAutofit lnSpcReduction="10000"/>
          </a:bodyPr>
          <a:lstStyle/>
          <a:p>
            <a:pPr marL="0" indent="0">
              <a:buNone/>
            </a:pPr>
            <a:r>
              <a:rPr lang="en-US" sz="2400" b="1" dirty="0"/>
              <a:t>Introduction to Express Framework:</a:t>
            </a:r>
          </a:p>
          <a:p>
            <a:pPr marL="0" indent="0">
              <a:buNone/>
            </a:pPr>
            <a:r>
              <a:rPr lang="en-US" sz="2400" b="1" dirty="0"/>
              <a:t>What is Express.js?</a:t>
            </a:r>
          </a:p>
          <a:p>
            <a:pPr marL="0" indent="0">
              <a:buNone/>
            </a:pPr>
            <a:r>
              <a:rPr lang="en-US" sz="2400" dirty="0"/>
              <a:t>Express.js is a </a:t>
            </a:r>
            <a:r>
              <a:rPr lang="en-US" sz="2400" b="1" dirty="0">
                <a:solidFill>
                  <a:srgbClr val="C00000"/>
                </a:solidFill>
              </a:rPr>
              <a:t>minimal</a:t>
            </a:r>
            <a:r>
              <a:rPr lang="en-US" sz="2400" dirty="0"/>
              <a:t> and </a:t>
            </a:r>
            <a:r>
              <a:rPr lang="en-US" sz="2400" b="1" dirty="0">
                <a:solidFill>
                  <a:srgbClr val="C00000"/>
                </a:solidFill>
              </a:rPr>
              <a:t>flexible</a:t>
            </a:r>
            <a:r>
              <a:rPr lang="en-US" sz="2400" dirty="0"/>
              <a:t> </a:t>
            </a:r>
            <a:r>
              <a:rPr lang="en-US" sz="2400" b="1" dirty="0">
                <a:solidFill>
                  <a:srgbClr val="002060"/>
                </a:solidFill>
              </a:rPr>
              <a:t>Node.js web application framework </a:t>
            </a:r>
            <a:r>
              <a:rPr lang="en-US" sz="2400" dirty="0"/>
              <a:t>that provides a </a:t>
            </a:r>
            <a:r>
              <a:rPr lang="en-US" sz="2400" b="1" dirty="0"/>
              <a:t>robust set of features </a:t>
            </a:r>
            <a:r>
              <a:rPr lang="en-US" sz="2400" dirty="0"/>
              <a:t>for building web applications and APIs. It </a:t>
            </a:r>
            <a:r>
              <a:rPr lang="en-US" sz="2400" b="1" dirty="0">
                <a:solidFill>
                  <a:srgbClr val="002060"/>
                </a:solidFill>
              </a:rPr>
              <a:t>simplifies server-side development </a:t>
            </a:r>
            <a:r>
              <a:rPr lang="en-US" sz="2400" dirty="0"/>
              <a:t>by handling </a:t>
            </a:r>
            <a:r>
              <a:rPr lang="en-US" sz="2400" b="1" dirty="0">
                <a:solidFill>
                  <a:srgbClr val="C00000"/>
                </a:solidFill>
              </a:rPr>
              <a:t>routing</a:t>
            </a:r>
            <a:r>
              <a:rPr lang="en-US" sz="2400" dirty="0"/>
              <a:t>, </a:t>
            </a:r>
            <a:r>
              <a:rPr lang="en-US" sz="2400" b="1" dirty="0">
                <a:solidFill>
                  <a:srgbClr val="C00000"/>
                </a:solidFill>
              </a:rPr>
              <a:t>middleware</a:t>
            </a:r>
            <a:r>
              <a:rPr lang="en-US" sz="2400" dirty="0"/>
              <a:t>, and </a:t>
            </a:r>
            <a:r>
              <a:rPr lang="en-US" sz="2400" b="1" dirty="0">
                <a:solidFill>
                  <a:srgbClr val="C00000"/>
                </a:solidFill>
              </a:rPr>
              <a:t>HTTP</a:t>
            </a:r>
            <a:r>
              <a:rPr lang="en-US" sz="2400" dirty="0"/>
              <a:t> </a:t>
            </a:r>
            <a:r>
              <a:rPr lang="en-US" sz="2400" b="1" dirty="0">
                <a:solidFill>
                  <a:srgbClr val="C00000"/>
                </a:solidFill>
              </a:rPr>
              <a:t>request</a:t>
            </a:r>
            <a:r>
              <a:rPr lang="en-US" sz="2400" dirty="0"/>
              <a:t>/</a:t>
            </a:r>
            <a:r>
              <a:rPr lang="en-US" sz="2400" b="1" dirty="0">
                <a:solidFill>
                  <a:srgbClr val="C00000"/>
                </a:solidFill>
              </a:rPr>
              <a:t>response</a:t>
            </a:r>
            <a:r>
              <a:rPr lang="en-US" sz="2400" dirty="0"/>
              <a:t> management efficiently.</a:t>
            </a:r>
          </a:p>
          <a:p>
            <a:pPr marL="0" indent="0">
              <a:buNone/>
            </a:pPr>
            <a:endParaRPr lang="en-US" sz="900" dirty="0"/>
          </a:p>
          <a:p>
            <a:pPr marL="0" indent="0">
              <a:buNone/>
            </a:pPr>
            <a:r>
              <a:rPr lang="en-US" sz="2400" b="1" dirty="0"/>
              <a:t>Why Use Express.js?</a:t>
            </a:r>
          </a:p>
          <a:p>
            <a:pPr marL="457200" indent="-457200">
              <a:buFont typeface="+mj-lt"/>
              <a:buAutoNum type="arabicPeriod"/>
            </a:pPr>
            <a:r>
              <a:rPr lang="en-US" sz="2400" b="1" dirty="0"/>
              <a:t>Lightweight &amp; Fast: </a:t>
            </a:r>
            <a:r>
              <a:rPr lang="en-US" sz="2400" dirty="0"/>
              <a:t>Minimal setup and optimized performance.</a:t>
            </a:r>
          </a:p>
          <a:p>
            <a:pPr marL="457200" indent="-457200">
              <a:buFont typeface="+mj-lt"/>
              <a:buAutoNum type="arabicPeriod"/>
            </a:pPr>
            <a:r>
              <a:rPr lang="en-US" sz="2400" b="1" dirty="0"/>
              <a:t>Middleware Support: </a:t>
            </a:r>
            <a:r>
              <a:rPr lang="en-US" sz="2400" dirty="0"/>
              <a:t>Easily integrate </a:t>
            </a:r>
            <a:r>
              <a:rPr lang="en-US" sz="2400" b="1" dirty="0"/>
              <a:t>third-party middleware </a:t>
            </a:r>
            <a:r>
              <a:rPr lang="en-US" sz="2400" dirty="0"/>
              <a:t>for functionalities like </a:t>
            </a:r>
            <a:r>
              <a:rPr lang="en-US" sz="2400" b="1" dirty="0">
                <a:solidFill>
                  <a:srgbClr val="C00000"/>
                </a:solidFill>
              </a:rPr>
              <a:t>authentication</a:t>
            </a:r>
            <a:r>
              <a:rPr lang="en-US" sz="2400" dirty="0"/>
              <a:t>, </a:t>
            </a:r>
            <a:r>
              <a:rPr lang="en-US" sz="2400" b="1" dirty="0">
                <a:solidFill>
                  <a:srgbClr val="C00000"/>
                </a:solidFill>
              </a:rPr>
              <a:t>logging</a:t>
            </a:r>
            <a:r>
              <a:rPr lang="en-US" sz="2400" dirty="0"/>
              <a:t>, and </a:t>
            </a:r>
            <a:r>
              <a:rPr lang="en-US" sz="2400" b="1" dirty="0">
                <a:solidFill>
                  <a:srgbClr val="C00000"/>
                </a:solidFill>
              </a:rPr>
              <a:t>error</a:t>
            </a:r>
            <a:r>
              <a:rPr lang="en-US" sz="2400" dirty="0"/>
              <a:t> </a:t>
            </a:r>
            <a:r>
              <a:rPr lang="en-US" sz="2400" b="1" dirty="0">
                <a:solidFill>
                  <a:srgbClr val="C00000"/>
                </a:solidFill>
              </a:rPr>
              <a:t>handling</a:t>
            </a:r>
            <a:r>
              <a:rPr lang="en-US" sz="2400" dirty="0"/>
              <a:t>.</a:t>
            </a:r>
          </a:p>
          <a:p>
            <a:pPr marL="457200" indent="-457200">
              <a:buFont typeface="+mj-lt"/>
              <a:buAutoNum type="arabicPeriod"/>
            </a:pPr>
            <a:r>
              <a:rPr lang="en-US" sz="2400" b="1" dirty="0"/>
              <a:t>Routing System: </a:t>
            </a:r>
            <a:r>
              <a:rPr lang="en-US" sz="2400" dirty="0"/>
              <a:t>Provides a </a:t>
            </a:r>
            <a:r>
              <a:rPr lang="en-US" sz="2400" b="1" dirty="0"/>
              <a:t>robust</a:t>
            </a:r>
            <a:r>
              <a:rPr lang="en-US" sz="2400" dirty="0"/>
              <a:t> and </a:t>
            </a:r>
            <a:r>
              <a:rPr lang="en-US" sz="2400" b="1" dirty="0"/>
              <a:t>easy-to-use routing </a:t>
            </a:r>
            <a:r>
              <a:rPr lang="en-US" sz="2400" dirty="0"/>
              <a:t>mechanism.</a:t>
            </a:r>
          </a:p>
          <a:p>
            <a:pPr marL="457200" indent="-457200">
              <a:buFont typeface="+mj-lt"/>
              <a:buAutoNum type="arabicPeriod"/>
            </a:pPr>
            <a:r>
              <a:rPr lang="en-US" sz="2400" b="1" dirty="0"/>
              <a:t>Scalability: </a:t>
            </a:r>
            <a:r>
              <a:rPr lang="en-US" sz="2400" dirty="0"/>
              <a:t>Suitable for both </a:t>
            </a:r>
            <a:r>
              <a:rPr lang="en-US" sz="2400" b="1" dirty="0">
                <a:solidFill>
                  <a:srgbClr val="002060"/>
                </a:solidFill>
              </a:rPr>
              <a:t>small-scale</a:t>
            </a:r>
            <a:r>
              <a:rPr lang="en-US" sz="2400" dirty="0"/>
              <a:t> and </a:t>
            </a:r>
            <a:r>
              <a:rPr lang="en-US" sz="2400" b="1" dirty="0">
                <a:solidFill>
                  <a:srgbClr val="002060"/>
                </a:solidFill>
              </a:rPr>
              <a:t>enterprise-level</a:t>
            </a:r>
            <a:r>
              <a:rPr lang="en-US" sz="2400" dirty="0"/>
              <a:t> applications.</a:t>
            </a:r>
          </a:p>
          <a:p>
            <a:pPr marL="457200" indent="-457200">
              <a:buFont typeface="+mj-lt"/>
              <a:buAutoNum type="arabicPeriod"/>
            </a:pPr>
            <a:r>
              <a:rPr lang="en-US" sz="2400" b="1" dirty="0"/>
              <a:t>Template Engines: </a:t>
            </a:r>
            <a:r>
              <a:rPr lang="en-US" sz="2400" dirty="0"/>
              <a:t>Supports various templating engines like </a:t>
            </a:r>
            <a:r>
              <a:rPr lang="en-US" sz="2400" b="1" dirty="0">
                <a:solidFill>
                  <a:srgbClr val="002060"/>
                </a:solidFill>
              </a:rPr>
              <a:t>EJS</a:t>
            </a:r>
            <a:r>
              <a:rPr lang="en-US" sz="2400" dirty="0"/>
              <a:t>, </a:t>
            </a:r>
            <a:r>
              <a:rPr lang="en-US" sz="2400" b="1" dirty="0">
                <a:solidFill>
                  <a:srgbClr val="002060"/>
                </a:solidFill>
              </a:rPr>
              <a:t>Pug</a:t>
            </a:r>
            <a:r>
              <a:rPr lang="en-US" sz="2400" dirty="0"/>
              <a:t>, and </a:t>
            </a:r>
            <a:r>
              <a:rPr lang="en-US" sz="2400" b="1" dirty="0">
                <a:solidFill>
                  <a:srgbClr val="002060"/>
                </a:solidFill>
              </a:rPr>
              <a:t>Handlebars</a:t>
            </a:r>
            <a:r>
              <a:rPr lang="en-US" sz="2400" dirty="0"/>
              <a:t>.</a:t>
            </a:r>
            <a:endParaRPr lang="en-IN" sz="2400" dirty="0"/>
          </a:p>
        </p:txBody>
      </p:sp>
    </p:spTree>
    <p:extLst>
      <p:ext uri="{BB962C8B-B14F-4D97-AF65-F5344CB8AC3E}">
        <p14:creationId xmlns:p14="http://schemas.microsoft.com/office/powerpoint/2010/main" val="1358096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A736-0D9E-CE40-07A4-099E9A7177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CFC33-F4B8-36F5-037E-7B69152D4BA3}"/>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PUT Requests: </a:t>
            </a:r>
            <a:r>
              <a:rPr lang="en-US" sz="2400" dirty="0"/>
              <a:t>Used for updating data.</a:t>
            </a:r>
          </a:p>
          <a:p>
            <a:pPr marL="0" indent="0">
              <a:buNone/>
            </a:pPr>
            <a:r>
              <a:rPr lang="en-US" sz="2400" b="1" dirty="0"/>
              <a:t>Example: </a:t>
            </a:r>
            <a:r>
              <a:rPr lang="en-US" sz="2400" b="1" dirty="0">
                <a:solidFill>
                  <a:srgbClr val="C00000"/>
                </a:solidFill>
              </a:rPr>
              <a:t>Updating a User</a:t>
            </a: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r>
              <a:rPr lang="en-US" sz="2400" b="1" dirty="0"/>
              <a:t>📌 Example:</a:t>
            </a:r>
          </a:p>
          <a:p>
            <a:r>
              <a:rPr lang="en-US" sz="2400" b="1" dirty="0"/>
              <a:t>PUT /user/10 → </a:t>
            </a:r>
            <a:r>
              <a:rPr lang="en-US" sz="2400" dirty="0"/>
              <a:t>"Updating user with ID: 10"</a:t>
            </a:r>
            <a:endParaRPr lang="en-IN" sz="2400" dirty="0"/>
          </a:p>
        </p:txBody>
      </p:sp>
      <p:pic>
        <p:nvPicPr>
          <p:cNvPr id="4" name="Picture 3">
            <a:extLst>
              <a:ext uri="{FF2B5EF4-FFF2-40B4-BE49-F238E27FC236}">
                <a16:creationId xmlns:a16="http://schemas.microsoft.com/office/drawing/2014/main" id="{7C95FDBD-A3A3-C392-3C22-1D2E2C68B5C6}"/>
              </a:ext>
            </a:extLst>
          </p:cNvPr>
          <p:cNvPicPr>
            <a:picLocks noChangeAspect="1"/>
          </p:cNvPicPr>
          <p:nvPr/>
        </p:nvPicPr>
        <p:blipFill>
          <a:blip r:embed="rId2"/>
          <a:stretch>
            <a:fillRect/>
          </a:stretch>
        </p:blipFill>
        <p:spPr>
          <a:xfrm>
            <a:off x="777240" y="1965009"/>
            <a:ext cx="11238095" cy="2209524"/>
          </a:xfrm>
          <a:prstGeom prst="rect">
            <a:avLst/>
          </a:prstGeom>
        </p:spPr>
      </p:pic>
    </p:spTree>
    <p:extLst>
      <p:ext uri="{BB962C8B-B14F-4D97-AF65-F5344CB8AC3E}">
        <p14:creationId xmlns:p14="http://schemas.microsoft.com/office/powerpoint/2010/main" val="274180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7B4A-70F0-8081-E971-B27947A99B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BCB10-5E2B-8B6B-B9B0-370CD1ED83EC}"/>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DELETE Requests: </a:t>
            </a:r>
            <a:r>
              <a:rPr lang="en-US" sz="2400" dirty="0"/>
              <a:t>Used to </a:t>
            </a:r>
            <a:r>
              <a:rPr lang="en-US" sz="2400" b="1" dirty="0">
                <a:solidFill>
                  <a:srgbClr val="C00000"/>
                </a:solidFill>
              </a:rPr>
              <a:t>delete</a:t>
            </a:r>
            <a:r>
              <a:rPr lang="en-US" sz="2400" dirty="0"/>
              <a:t> </a:t>
            </a:r>
            <a:r>
              <a:rPr lang="en-US" sz="2400" b="1" dirty="0"/>
              <a:t>data</a:t>
            </a:r>
            <a:r>
              <a:rPr lang="en-US" sz="2400" dirty="0"/>
              <a:t>.</a:t>
            </a:r>
          </a:p>
          <a:p>
            <a:pPr marL="0" indent="0">
              <a:buNone/>
            </a:pPr>
            <a:r>
              <a:rPr lang="en-US" sz="2400" b="1" dirty="0"/>
              <a:t>Example: </a:t>
            </a:r>
            <a:r>
              <a:rPr lang="en-US" sz="2400" dirty="0"/>
              <a:t>Deleting a User</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Example:</a:t>
            </a:r>
          </a:p>
          <a:p>
            <a:r>
              <a:rPr lang="en-US" sz="2400" b="1" dirty="0"/>
              <a:t>DELETE /user/10 </a:t>
            </a:r>
            <a:r>
              <a:rPr lang="en-US" sz="2400" dirty="0"/>
              <a:t>→ "Deleting user with ID: 10"</a:t>
            </a:r>
            <a:endParaRPr lang="en-IN" sz="2400" dirty="0"/>
          </a:p>
        </p:txBody>
      </p:sp>
      <p:pic>
        <p:nvPicPr>
          <p:cNvPr id="4" name="Picture 3">
            <a:extLst>
              <a:ext uri="{FF2B5EF4-FFF2-40B4-BE49-F238E27FC236}">
                <a16:creationId xmlns:a16="http://schemas.microsoft.com/office/drawing/2014/main" id="{9E3D3154-CAEF-1984-3D0C-7314A6037EF1}"/>
              </a:ext>
            </a:extLst>
          </p:cNvPr>
          <p:cNvPicPr>
            <a:picLocks noChangeAspect="1"/>
          </p:cNvPicPr>
          <p:nvPr/>
        </p:nvPicPr>
        <p:blipFill>
          <a:blip r:embed="rId2"/>
          <a:stretch>
            <a:fillRect/>
          </a:stretch>
        </p:blipFill>
        <p:spPr>
          <a:xfrm>
            <a:off x="755650" y="2032352"/>
            <a:ext cx="11152381" cy="2009524"/>
          </a:xfrm>
          <a:prstGeom prst="rect">
            <a:avLst/>
          </a:prstGeom>
        </p:spPr>
      </p:pic>
    </p:spTree>
    <p:extLst>
      <p:ext uri="{BB962C8B-B14F-4D97-AF65-F5344CB8AC3E}">
        <p14:creationId xmlns:p14="http://schemas.microsoft.com/office/powerpoint/2010/main" val="191111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EE040-0B95-9481-A942-6913834BE1F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C668-342F-17D5-9C40-D300BD961A6E}"/>
              </a:ext>
            </a:extLst>
          </p:cNvPr>
          <p:cNvSpPr>
            <a:spLocks noGrp="1"/>
          </p:cNvSpPr>
          <p:nvPr>
            <p:ph idx="1"/>
          </p:nvPr>
        </p:nvSpPr>
        <p:spPr>
          <a:xfrm>
            <a:off x="766445" y="1034143"/>
            <a:ext cx="10659110" cy="3570514"/>
          </a:xfrm>
        </p:spPr>
        <p:txBody>
          <a:bodyPr>
            <a:normAutofit/>
          </a:bodyPr>
          <a:lstStyle/>
          <a:p>
            <a:pPr marL="0" indent="0">
              <a:buNone/>
            </a:pPr>
            <a:r>
              <a:rPr lang="en-US" sz="2800" b="1" dirty="0"/>
              <a:t>What are Route Parameters?</a:t>
            </a:r>
          </a:p>
          <a:p>
            <a:pPr marL="0" indent="0">
              <a:buNone/>
            </a:pPr>
            <a:r>
              <a:rPr lang="en-US" sz="2800" dirty="0"/>
              <a:t>Route parameters in Express.js allow you to </a:t>
            </a:r>
            <a:r>
              <a:rPr lang="en-US" sz="2800" b="1" dirty="0">
                <a:solidFill>
                  <a:srgbClr val="C00000"/>
                </a:solidFill>
              </a:rPr>
              <a:t>capture values from the URL </a:t>
            </a:r>
            <a:r>
              <a:rPr lang="en-US" sz="2800" dirty="0"/>
              <a:t>and use them inside your </a:t>
            </a:r>
            <a:r>
              <a:rPr lang="en-US" sz="2800" b="1" dirty="0"/>
              <a:t>route</a:t>
            </a:r>
            <a:r>
              <a:rPr lang="en-US" sz="2800" dirty="0"/>
              <a:t> </a:t>
            </a:r>
            <a:r>
              <a:rPr lang="en-US" sz="2800" b="1" dirty="0"/>
              <a:t>handlers</a:t>
            </a:r>
            <a:r>
              <a:rPr lang="en-US" sz="2800" dirty="0"/>
              <a:t>. They are defined using a </a:t>
            </a:r>
            <a:r>
              <a:rPr lang="en-US" sz="2800" b="1" dirty="0">
                <a:solidFill>
                  <a:srgbClr val="C00000"/>
                </a:solidFill>
              </a:rPr>
              <a:t>colon (:) </a:t>
            </a:r>
            <a:r>
              <a:rPr lang="en-US" sz="2800" dirty="0"/>
              <a:t>before the parameter name in the route path.</a:t>
            </a:r>
          </a:p>
          <a:p>
            <a:pPr marL="0" indent="0">
              <a:buNone/>
            </a:pPr>
            <a:endParaRPr lang="en-IN" sz="2800" b="1" dirty="0"/>
          </a:p>
        </p:txBody>
      </p:sp>
    </p:spTree>
    <p:extLst>
      <p:ext uri="{BB962C8B-B14F-4D97-AF65-F5344CB8AC3E}">
        <p14:creationId xmlns:p14="http://schemas.microsoft.com/office/powerpoint/2010/main" val="571967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25609-A77A-98BB-92C7-B6F51912BC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1E44C-4F03-DD3D-ADA0-450BFD035979}"/>
              </a:ext>
            </a:extLst>
          </p:cNvPr>
          <p:cNvSpPr>
            <a:spLocks noGrp="1"/>
          </p:cNvSpPr>
          <p:nvPr>
            <p:ph idx="1"/>
          </p:nvPr>
        </p:nvSpPr>
        <p:spPr>
          <a:xfrm>
            <a:off x="766445" y="326572"/>
            <a:ext cx="10659110" cy="537828"/>
          </a:xfrm>
        </p:spPr>
        <p:txBody>
          <a:bodyPr>
            <a:normAutofit/>
          </a:bodyPr>
          <a:lstStyle/>
          <a:p>
            <a:pPr marL="0" indent="0">
              <a:buNone/>
            </a:pPr>
            <a:r>
              <a:rPr lang="en-US" sz="2400" b="1" dirty="0"/>
              <a:t>Example of Route Parameters:</a:t>
            </a:r>
          </a:p>
        </p:txBody>
      </p:sp>
      <p:pic>
        <p:nvPicPr>
          <p:cNvPr id="4" name="Picture 3">
            <a:extLst>
              <a:ext uri="{FF2B5EF4-FFF2-40B4-BE49-F238E27FC236}">
                <a16:creationId xmlns:a16="http://schemas.microsoft.com/office/drawing/2014/main" id="{41760F3D-1904-B6E0-8DF9-40A4EE3517A4}"/>
              </a:ext>
            </a:extLst>
          </p:cNvPr>
          <p:cNvPicPr>
            <a:picLocks noChangeAspect="1"/>
          </p:cNvPicPr>
          <p:nvPr/>
        </p:nvPicPr>
        <p:blipFill>
          <a:blip r:embed="rId2"/>
          <a:stretch>
            <a:fillRect/>
          </a:stretch>
        </p:blipFill>
        <p:spPr>
          <a:xfrm>
            <a:off x="1010286" y="864400"/>
            <a:ext cx="10171428" cy="5542857"/>
          </a:xfrm>
          <a:prstGeom prst="rect">
            <a:avLst/>
          </a:prstGeom>
        </p:spPr>
      </p:pic>
    </p:spTree>
    <p:extLst>
      <p:ext uri="{BB962C8B-B14F-4D97-AF65-F5344CB8AC3E}">
        <p14:creationId xmlns:p14="http://schemas.microsoft.com/office/powerpoint/2010/main" val="359645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5D8E9-E6CE-002A-480C-EE537F676D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C1522D-911A-DF19-39D4-0667BBD4DDC9}"/>
              </a:ext>
            </a:extLst>
          </p:cNvPr>
          <p:cNvSpPr>
            <a:spLocks noGrp="1"/>
          </p:cNvSpPr>
          <p:nvPr>
            <p:ph idx="1"/>
          </p:nvPr>
        </p:nvSpPr>
        <p:spPr>
          <a:xfrm>
            <a:off x="777240" y="740229"/>
            <a:ext cx="10659110" cy="5436734"/>
          </a:xfrm>
        </p:spPr>
        <p:txBody>
          <a:bodyPr>
            <a:normAutofit/>
          </a:bodyPr>
          <a:lstStyle/>
          <a:p>
            <a:pPr marL="0" indent="0">
              <a:buNone/>
            </a:pPr>
            <a:r>
              <a:rPr lang="en-US" sz="2800" b="1" dirty="0"/>
              <a:t>Accessing Route Parameters (</a:t>
            </a:r>
            <a:r>
              <a:rPr lang="en-US" sz="2800" b="1" dirty="0" err="1"/>
              <a:t>req.params</a:t>
            </a:r>
            <a:r>
              <a:rPr lang="en-US" sz="2800" b="1" dirty="0"/>
              <a:t>):</a:t>
            </a:r>
          </a:p>
          <a:p>
            <a:pPr marL="0" indent="0">
              <a:buNone/>
            </a:pPr>
            <a:r>
              <a:rPr lang="en-US" sz="2400" dirty="0"/>
              <a:t>The </a:t>
            </a:r>
            <a:r>
              <a:rPr lang="en-US" sz="2400" dirty="0" err="1"/>
              <a:t>req.params</a:t>
            </a:r>
            <a:r>
              <a:rPr lang="en-US" sz="2400" dirty="0"/>
              <a:t> object contains </a:t>
            </a:r>
            <a:r>
              <a:rPr lang="en-US" sz="2400" b="1" dirty="0"/>
              <a:t>key-value pairs </a:t>
            </a:r>
            <a:r>
              <a:rPr lang="en-US" sz="2400" dirty="0"/>
              <a:t>of route parameters.</a:t>
            </a:r>
          </a:p>
          <a:p>
            <a:pPr marL="0" indent="0">
              <a:buNone/>
            </a:pPr>
            <a:r>
              <a:rPr lang="en-US" sz="2400" b="1" dirty="0"/>
              <a:t>Example: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Example Request:</a:t>
            </a:r>
          </a:p>
          <a:p>
            <a:pPr marL="0" indent="0">
              <a:buNone/>
            </a:pPr>
            <a:r>
              <a:rPr lang="en-US" sz="2400" b="1" dirty="0"/>
              <a:t>GET /product/electronics/500 → </a:t>
            </a:r>
            <a:r>
              <a:rPr lang="en-US" sz="2400" dirty="0"/>
              <a:t>Response: "Category: electronics, Product ID: 500"</a:t>
            </a:r>
            <a:endParaRPr lang="en-IN" sz="2400" dirty="0"/>
          </a:p>
        </p:txBody>
      </p:sp>
      <p:pic>
        <p:nvPicPr>
          <p:cNvPr id="4" name="Picture 3">
            <a:extLst>
              <a:ext uri="{FF2B5EF4-FFF2-40B4-BE49-F238E27FC236}">
                <a16:creationId xmlns:a16="http://schemas.microsoft.com/office/drawing/2014/main" id="{EFC6AE19-619C-1D08-FA19-5F3B98E4D483}"/>
              </a:ext>
            </a:extLst>
          </p:cNvPr>
          <p:cNvPicPr>
            <a:picLocks noChangeAspect="1"/>
          </p:cNvPicPr>
          <p:nvPr/>
        </p:nvPicPr>
        <p:blipFill>
          <a:blip r:embed="rId2"/>
          <a:stretch>
            <a:fillRect/>
          </a:stretch>
        </p:blipFill>
        <p:spPr>
          <a:xfrm>
            <a:off x="1334095" y="2210609"/>
            <a:ext cx="9523809" cy="2066667"/>
          </a:xfrm>
          <a:prstGeom prst="rect">
            <a:avLst/>
          </a:prstGeom>
        </p:spPr>
      </p:pic>
    </p:spTree>
    <p:extLst>
      <p:ext uri="{BB962C8B-B14F-4D97-AF65-F5344CB8AC3E}">
        <p14:creationId xmlns:p14="http://schemas.microsoft.com/office/powerpoint/2010/main" val="2870996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99D39-1F06-994F-D938-53E1D66F21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D92AA-426F-39AB-5EAD-B1231B37ADFB}"/>
              </a:ext>
            </a:extLst>
          </p:cNvPr>
          <p:cNvSpPr>
            <a:spLocks noGrp="1"/>
          </p:cNvSpPr>
          <p:nvPr>
            <p:ph idx="1"/>
          </p:nvPr>
        </p:nvSpPr>
        <p:spPr>
          <a:xfrm>
            <a:off x="777240" y="740229"/>
            <a:ext cx="10659110" cy="5436734"/>
          </a:xfrm>
        </p:spPr>
        <p:txBody>
          <a:bodyPr>
            <a:normAutofit/>
          </a:bodyPr>
          <a:lstStyle/>
          <a:p>
            <a:pPr marL="0" indent="0">
              <a:buNone/>
            </a:pPr>
            <a:r>
              <a:rPr lang="en-US" sz="2400" b="1" dirty="0"/>
              <a:t>Optional Route Parameters:</a:t>
            </a:r>
          </a:p>
          <a:p>
            <a:pPr marL="0" indent="0">
              <a:buNone/>
            </a:pPr>
            <a:r>
              <a:rPr lang="en-US" sz="2400" dirty="0"/>
              <a:t>You can make a parameter optional by adding a </a:t>
            </a:r>
            <a:r>
              <a:rPr lang="en-US" sz="2400" b="1" dirty="0">
                <a:solidFill>
                  <a:srgbClr val="C00000"/>
                </a:solidFill>
              </a:rPr>
              <a:t>? </a:t>
            </a:r>
            <a:r>
              <a:rPr lang="en-US" sz="2400" b="1" dirty="0"/>
              <a:t>after the parameter name</a:t>
            </a:r>
            <a:r>
              <a:rPr lang="en-US" sz="2400" dirty="0"/>
              <a:t>.</a:t>
            </a:r>
          </a:p>
          <a:p>
            <a:pPr marL="0" indent="0">
              <a:buNone/>
            </a:pPr>
            <a:r>
              <a:rPr lang="en-US" sz="2400" b="1" dirty="0"/>
              <a:t>Example: </a:t>
            </a:r>
            <a:endParaRPr lang="en-IN" sz="2400" b="1" dirty="0"/>
          </a:p>
        </p:txBody>
      </p:sp>
      <p:pic>
        <p:nvPicPr>
          <p:cNvPr id="4" name="Picture 3">
            <a:extLst>
              <a:ext uri="{FF2B5EF4-FFF2-40B4-BE49-F238E27FC236}">
                <a16:creationId xmlns:a16="http://schemas.microsoft.com/office/drawing/2014/main" id="{24B0FA83-5F8F-3CFA-19D8-ABFC5649F371}"/>
              </a:ext>
            </a:extLst>
          </p:cNvPr>
          <p:cNvPicPr>
            <a:picLocks noChangeAspect="1"/>
          </p:cNvPicPr>
          <p:nvPr/>
        </p:nvPicPr>
        <p:blipFill>
          <a:blip r:embed="rId2"/>
          <a:stretch>
            <a:fillRect/>
          </a:stretch>
        </p:blipFill>
        <p:spPr>
          <a:xfrm>
            <a:off x="508714" y="2300514"/>
            <a:ext cx="7800000" cy="3628571"/>
          </a:xfrm>
          <a:prstGeom prst="rect">
            <a:avLst/>
          </a:prstGeom>
        </p:spPr>
      </p:pic>
      <p:sp>
        <p:nvSpPr>
          <p:cNvPr id="6" name="TextBox 5">
            <a:extLst>
              <a:ext uri="{FF2B5EF4-FFF2-40B4-BE49-F238E27FC236}">
                <a16:creationId xmlns:a16="http://schemas.microsoft.com/office/drawing/2014/main" id="{B1D430DE-83E0-7836-9528-A977759880EF}"/>
              </a:ext>
            </a:extLst>
          </p:cNvPr>
          <p:cNvSpPr txBox="1"/>
          <p:nvPr/>
        </p:nvSpPr>
        <p:spPr>
          <a:xfrm>
            <a:off x="8308715" y="2687320"/>
            <a:ext cx="3883286" cy="1938992"/>
          </a:xfrm>
          <a:prstGeom prst="rect">
            <a:avLst/>
          </a:prstGeom>
          <a:noFill/>
        </p:spPr>
        <p:txBody>
          <a:bodyPr wrap="square">
            <a:spAutoFit/>
          </a:bodyPr>
          <a:lstStyle/>
          <a:p>
            <a:r>
              <a:rPr lang="en-IN" sz="2400" b="1" dirty="0"/>
              <a:t>📌 Example Requests:</a:t>
            </a:r>
          </a:p>
          <a:p>
            <a:pPr marL="342900" indent="-342900">
              <a:buFont typeface="Arial" panose="020B0604020202020204" pitchFamily="34" charset="0"/>
              <a:buChar char="•"/>
            </a:pPr>
            <a:r>
              <a:rPr lang="en-IN" sz="2400" b="1" dirty="0"/>
              <a:t>GET /user/123 → </a:t>
            </a:r>
            <a:r>
              <a:rPr lang="en-IN" sz="2400" dirty="0"/>
              <a:t>"User ID: 123"</a:t>
            </a:r>
          </a:p>
          <a:p>
            <a:pPr marL="342900" indent="-342900">
              <a:buFont typeface="Arial" panose="020B0604020202020204" pitchFamily="34" charset="0"/>
              <a:buChar char="•"/>
            </a:pPr>
            <a:r>
              <a:rPr lang="en-IN" sz="2400" b="1" dirty="0"/>
              <a:t>GET /user/ → </a:t>
            </a:r>
            <a:r>
              <a:rPr lang="en-IN" sz="2400" dirty="0"/>
              <a:t>"No User ID provided"</a:t>
            </a:r>
          </a:p>
        </p:txBody>
      </p:sp>
    </p:spTree>
    <p:extLst>
      <p:ext uri="{BB962C8B-B14F-4D97-AF65-F5344CB8AC3E}">
        <p14:creationId xmlns:p14="http://schemas.microsoft.com/office/powerpoint/2010/main" val="139325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50798-088E-454F-0560-1E32E5EA39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A0CCB-DBFF-F364-ABBD-46C24B808699}"/>
              </a:ext>
            </a:extLst>
          </p:cNvPr>
          <p:cNvSpPr>
            <a:spLocks noGrp="1"/>
          </p:cNvSpPr>
          <p:nvPr>
            <p:ph idx="1"/>
          </p:nvPr>
        </p:nvSpPr>
        <p:spPr>
          <a:xfrm>
            <a:off x="766445" y="979715"/>
            <a:ext cx="10659110" cy="5436734"/>
          </a:xfrm>
        </p:spPr>
        <p:txBody>
          <a:bodyPr>
            <a:normAutofit/>
          </a:bodyPr>
          <a:lstStyle/>
          <a:p>
            <a:pPr marL="0" indent="0">
              <a:buNone/>
            </a:pPr>
            <a:r>
              <a:rPr lang="en-US" sz="3200" b="1" dirty="0"/>
              <a:t>Multiple Route </a:t>
            </a:r>
            <a:r>
              <a:rPr lang="en-US" sz="3200" b="1" dirty="0">
                <a:solidFill>
                  <a:srgbClr val="C00000"/>
                </a:solidFill>
              </a:rPr>
              <a:t>Callback</a:t>
            </a:r>
            <a:r>
              <a:rPr lang="en-US" sz="3200" b="1" dirty="0"/>
              <a:t>/</a:t>
            </a:r>
            <a:r>
              <a:rPr lang="en-US" sz="3200" b="1" dirty="0">
                <a:solidFill>
                  <a:srgbClr val="C00000"/>
                </a:solidFill>
              </a:rPr>
              <a:t>Handler</a:t>
            </a:r>
            <a:r>
              <a:rPr lang="en-US" sz="3200" b="1" dirty="0"/>
              <a:t> Functions:</a:t>
            </a:r>
          </a:p>
          <a:p>
            <a:pPr marL="0" indent="0">
              <a:buNone/>
            </a:pPr>
            <a:r>
              <a:rPr lang="en-US" sz="2800" dirty="0"/>
              <a:t>In Express.js, you can use </a:t>
            </a:r>
            <a:r>
              <a:rPr lang="en-US" sz="2800" b="1" dirty="0">
                <a:solidFill>
                  <a:srgbClr val="C00000"/>
                </a:solidFill>
              </a:rPr>
              <a:t>multiple callback (handler) functions </a:t>
            </a:r>
            <a:r>
              <a:rPr lang="en-US" sz="2800" dirty="0"/>
              <a:t>in a </a:t>
            </a:r>
            <a:r>
              <a:rPr lang="en-US" sz="2800" b="1" dirty="0"/>
              <a:t>single route </a:t>
            </a:r>
            <a:r>
              <a:rPr lang="en-US" sz="2800" dirty="0"/>
              <a:t>to execute code </a:t>
            </a:r>
            <a:r>
              <a:rPr lang="en-US" sz="2800" b="1" dirty="0"/>
              <a:t>sequentially</a:t>
            </a:r>
            <a:r>
              <a:rPr lang="en-US" sz="2800" dirty="0"/>
              <a:t>. </a:t>
            </a:r>
          </a:p>
          <a:p>
            <a:pPr marL="0" indent="0">
              <a:buNone/>
            </a:pPr>
            <a:r>
              <a:rPr lang="en-US" sz="2800" dirty="0"/>
              <a:t>This is useful for:</a:t>
            </a:r>
          </a:p>
          <a:p>
            <a:r>
              <a:rPr lang="en-US" sz="2800" b="1" dirty="0"/>
              <a:t>Middleware</a:t>
            </a:r>
            <a:r>
              <a:rPr lang="en-US" sz="2800" dirty="0"/>
              <a:t> </a:t>
            </a:r>
            <a:r>
              <a:rPr lang="en-US" sz="2800" b="1" dirty="0"/>
              <a:t>processing</a:t>
            </a:r>
            <a:r>
              <a:rPr lang="en-US" sz="2800" dirty="0"/>
              <a:t> (e.g., authentication, validation).</a:t>
            </a:r>
          </a:p>
          <a:p>
            <a:r>
              <a:rPr lang="en-US" sz="2800" dirty="0"/>
              <a:t>Breaking down </a:t>
            </a:r>
            <a:r>
              <a:rPr lang="en-US" sz="2800" b="1" dirty="0"/>
              <a:t>logic</a:t>
            </a:r>
            <a:r>
              <a:rPr lang="en-US" sz="2800" dirty="0"/>
              <a:t> into smaller functions.</a:t>
            </a:r>
          </a:p>
          <a:p>
            <a:r>
              <a:rPr lang="en-US" sz="2800" b="1" dirty="0"/>
              <a:t>Error</a:t>
            </a:r>
            <a:r>
              <a:rPr lang="en-US" sz="2800" dirty="0"/>
              <a:t> handling.</a:t>
            </a:r>
            <a:endParaRPr lang="en-IN" sz="2800" dirty="0"/>
          </a:p>
        </p:txBody>
      </p:sp>
    </p:spTree>
    <p:extLst>
      <p:ext uri="{BB962C8B-B14F-4D97-AF65-F5344CB8AC3E}">
        <p14:creationId xmlns:p14="http://schemas.microsoft.com/office/powerpoint/2010/main" val="350596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D9F0C-C9C6-EE94-ACBD-E23E923999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E6147C-9993-9CE7-3A00-1829E7FBF523}"/>
              </a:ext>
            </a:extLst>
          </p:cNvPr>
          <p:cNvSpPr>
            <a:spLocks noGrp="1"/>
          </p:cNvSpPr>
          <p:nvPr>
            <p:ph idx="1"/>
          </p:nvPr>
        </p:nvSpPr>
        <p:spPr>
          <a:xfrm>
            <a:off x="766445" y="315686"/>
            <a:ext cx="10659110" cy="5436734"/>
          </a:xfrm>
        </p:spPr>
        <p:txBody>
          <a:bodyPr>
            <a:normAutofit/>
          </a:bodyPr>
          <a:lstStyle/>
          <a:p>
            <a:pPr marL="0" indent="0">
              <a:buNone/>
            </a:pPr>
            <a:r>
              <a:rPr lang="en-US" sz="2400" b="1" dirty="0"/>
              <a:t>1. Using Multiple Callback Functions (</a:t>
            </a:r>
            <a:r>
              <a:rPr lang="en-US" sz="2400" b="1" dirty="0">
                <a:solidFill>
                  <a:srgbClr val="C00000"/>
                </a:solidFill>
              </a:rPr>
              <a:t>Next</a:t>
            </a:r>
            <a:r>
              <a:rPr lang="en-US" sz="2400" b="1" dirty="0"/>
              <a:t> </a:t>
            </a:r>
            <a:r>
              <a:rPr lang="en-US" sz="2400" b="1" dirty="0">
                <a:solidFill>
                  <a:srgbClr val="C00000"/>
                </a:solidFill>
              </a:rPr>
              <a:t>Function</a:t>
            </a:r>
            <a:r>
              <a:rPr lang="en-US" sz="2400" b="1" dirty="0"/>
              <a:t>):</a:t>
            </a:r>
          </a:p>
          <a:p>
            <a:pPr marL="0" indent="0">
              <a:buNone/>
            </a:pPr>
            <a:r>
              <a:rPr lang="en-US" sz="2400" dirty="0"/>
              <a:t>Express provides the </a:t>
            </a:r>
            <a:r>
              <a:rPr lang="en-US" sz="2400" b="1" dirty="0"/>
              <a:t>next()</a:t>
            </a:r>
            <a:r>
              <a:rPr lang="en-US" sz="2400" dirty="0"/>
              <a:t> </a:t>
            </a:r>
            <a:r>
              <a:rPr lang="en-US" sz="2400" b="1" dirty="0"/>
              <a:t>function</a:t>
            </a:r>
            <a:r>
              <a:rPr lang="en-US" sz="2400" dirty="0"/>
              <a:t> to </a:t>
            </a:r>
            <a:r>
              <a:rPr lang="en-US" sz="2400" b="1" dirty="0">
                <a:solidFill>
                  <a:srgbClr val="002060"/>
                </a:solidFill>
              </a:rPr>
              <a:t>pass control from one handler to the next.</a:t>
            </a:r>
          </a:p>
          <a:p>
            <a:pPr marL="0" indent="0">
              <a:buNone/>
            </a:pPr>
            <a:r>
              <a:rPr lang="en-US" sz="2400" b="1" dirty="0"/>
              <a:t>Example:</a:t>
            </a:r>
            <a:endParaRPr lang="en-IN" sz="2400" dirty="0"/>
          </a:p>
        </p:txBody>
      </p:sp>
      <p:pic>
        <p:nvPicPr>
          <p:cNvPr id="6" name="Picture 5">
            <a:extLst>
              <a:ext uri="{FF2B5EF4-FFF2-40B4-BE49-F238E27FC236}">
                <a16:creationId xmlns:a16="http://schemas.microsoft.com/office/drawing/2014/main" id="{DF6AFD2F-379B-BEFF-3EBF-04C27C97E93A}"/>
              </a:ext>
            </a:extLst>
          </p:cNvPr>
          <p:cNvPicPr>
            <a:picLocks noChangeAspect="1"/>
          </p:cNvPicPr>
          <p:nvPr/>
        </p:nvPicPr>
        <p:blipFill>
          <a:blip r:embed="rId2"/>
          <a:stretch>
            <a:fillRect/>
          </a:stretch>
        </p:blipFill>
        <p:spPr>
          <a:xfrm>
            <a:off x="2636286" y="1310779"/>
            <a:ext cx="8173228" cy="5231535"/>
          </a:xfrm>
          <a:prstGeom prst="rect">
            <a:avLst/>
          </a:prstGeom>
        </p:spPr>
      </p:pic>
    </p:spTree>
    <p:extLst>
      <p:ext uri="{BB962C8B-B14F-4D97-AF65-F5344CB8AC3E}">
        <p14:creationId xmlns:p14="http://schemas.microsoft.com/office/powerpoint/2010/main" val="201141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A6CC3-C9B2-78F5-0D84-8C502BAA6C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36EFD-2D1A-1BFC-0AF6-DFCB8DE069EB}"/>
              </a:ext>
            </a:extLst>
          </p:cNvPr>
          <p:cNvSpPr>
            <a:spLocks noGrp="1"/>
          </p:cNvSpPr>
          <p:nvPr>
            <p:ph idx="1"/>
          </p:nvPr>
        </p:nvSpPr>
        <p:spPr>
          <a:xfrm>
            <a:off x="283029" y="740229"/>
            <a:ext cx="3701141" cy="5436734"/>
          </a:xfrm>
        </p:spPr>
        <p:txBody>
          <a:bodyPr>
            <a:normAutofit/>
          </a:bodyPr>
          <a:lstStyle/>
          <a:p>
            <a:pPr marL="0" indent="0">
              <a:buNone/>
            </a:pPr>
            <a:r>
              <a:rPr lang="en-US" sz="2400" b="1" dirty="0"/>
              <a:t>2. Multiple </a:t>
            </a:r>
            <a:r>
              <a:rPr lang="en-US" sz="2400" b="1" dirty="0">
                <a:solidFill>
                  <a:srgbClr val="C00000"/>
                </a:solidFill>
              </a:rPr>
              <a:t>Middleware</a:t>
            </a:r>
            <a:r>
              <a:rPr lang="en-US" sz="2400" b="1" dirty="0"/>
              <a:t> Functions in a Route: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p:txBody>
      </p:sp>
      <p:pic>
        <p:nvPicPr>
          <p:cNvPr id="4" name="Picture 3">
            <a:extLst>
              <a:ext uri="{FF2B5EF4-FFF2-40B4-BE49-F238E27FC236}">
                <a16:creationId xmlns:a16="http://schemas.microsoft.com/office/drawing/2014/main" id="{54B14B12-6E9B-0699-9BBA-2CCE87509B84}"/>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50593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77A6-ED02-ADF9-C64E-E090C4875D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F0502-7F94-421F-4E24-27CDC870C7F6}"/>
              </a:ext>
            </a:extLst>
          </p:cNvPr>
          <p:cNvSpPr>
            <a:spLocks noGrp="1"/>
          </p:cNvSpPr>
          <p:nvPr>
            <p:ph idx="1"/>
          </p:nvPr>
        </p:nvSpPr>
        <p:spPr>
          <a:xfrm>
            <a:off x="777240" y="337457"/>
            <a:ext cx="10659110" cy="5839506"/>
          </a:xfrm>
        </p:spPr>
        <p:txBody>
          <a:bodyPr>
            <a:normAutofit lnSpcReduction="10000"/>
          </a:bodyPr>
          <a:lstStyle/>
          <a:p>
            <a:pPr marL="0" indent="0">
              <a:buNone/>
            </a:pPr>
            <a:r>
              <a:rPr lang="en-US" sz="2400" b="1" dirty="0"/>
              <a:t>Methods of Response Object:</a:t>
            </a:r>
          </a:p>
          <a:p>
            <a:pPr marL="0" indent="0">
              <a:buNone/>
            </a:pPr>
            <a:r>
              <a:rPr lang="en-US" sz="2400" dirty="0"/>
              <a:t>The Response (res) object in Express.js represents the </a:t>
            </a:r>
            <a:r>
              <a:rPr lang="en-US" sz="2400" b="1" dirty="0">
                <a:solidFill>
                  <a:srgbClr val="C00000"/>
                </a:solidFill>
              </a:rPr>
              <a:t>HTTP response that an Express app sends to the client.</a:t>
            </a:r>
            <a:r>
              <a:rPr lang="en-US" sz="2400" dirty="0"/>
              <a:t> It provides several methods to send responses in different </a:t>
            </a:r>
            <a:r>
              <a:rPr lang="en-US" sz="2400" b="1" dirty="0"/>
              <a:t>formats</a:t>
            </a:r>
            <a:r>
              <a:rPr lang="en-US" sz="2400" dirty="0"/>
              <a:t>, </a:t>
            </a:r>
            <a:r>
              <a:rPr lang="en-US" sz="2400" b="1" dirty="0"/>
              <a:t>set</a:t>
            </a:r>
            <a:r>
              <a:rPr lang="en-US" sz="2400" dirty="0"/>
              <a:t> </a:t>
            </a:r>
            <a:r>
              <a:rPr lang="en-US" sz="2400" b="1" dirty="0"/>
              <a:t>headers</a:t>
            </a:r>
            <a:r>
              <a:rPr lang="en-US" sz="2400" dirty="0"/>
              <a:t>, and </a:t>
            </a:r>
            <a:r>
              <a:rPr lang="en-US" sz="2400" b="1" dirty="0"/>
              <a:t>modify</a:t>
            </a:r>
            <a:r>
              <a:rPr lang="en-US" sz="2400" dirty="0"/>
              <a:t> </a:t>
            </a:r>
            <a:r>
              <a:rPr lang="en-US" sz="2400" b="1" dirty="0"/>
              <a:t>status</a:t>
            </a:r>
            <a:r>
              <a:rPr lang="en-US" sz="2400" dirty="0"/>
              <a:t> </a:t>
            </a:r>
            <a:r>
              <a:rPr lang="en-US" sz="2400" b="1" dirty="0"/>
              <a:t>codes</a:t>
            </a:r>
            <a:r>
              <a:rPr lang="en-US" sz="2400" dirty="0"/>
              <a:t>.</a:t>
            </a:r>
          </a:p>
          <a:p>
            <a:pPr marL="457200" indent="-457200">
              <a:buAutoNum type="arabicPeriod"/>
            </a:pPr>
            <a:r>
              <a:rPr lang="en-US" sz="2400" dirty="0" err="1"/>
              <a:t>res.send</a:t>
            </a:r>
            <a:r>
              <a:rPr lang="en-US" sz="2400" dirty="0"/>
              <a:t>()</a:t>
            </a:r>
          </a:p>
          <a:p>
            <a:pPr marL="457200" indent="-457200">
              <a:buAutoNum type="arabicPeriod"/>
            </a:pPr>
            <a:r>
              <a:rPr lang="en-US" sz="2400" dirty="0" err="1"/>
              <a:t>res.json</a:t>
            </a:r>
            <a:r>
              <a:rPr lang="en-US" sz="2400" dirty="0"/>
              <a:t>()</a:t>
            </a:r>
          </a:p>
          <a:p>
            <a:pPr marL="457200" indent="-457200">
              <a:buFont typeface="Arial" panose="020B0604020202020204" pitchFamily="34" charset="0"/>
              <a:buAutoNum type="arabicPeriod"/>
            </a:pPr>
            <a:r>
              <a:rPr lang="en-US" sz="2400" dirty="0" err="1"/>
              <a:t>res.status</a:t>
            </a:r>
            <a:r>
              <a:rPr lang="en-US" sz="2400" dirty="0"/>
              <a:t>()</a:t>
            </a:r>
          </a:p>
          <a:p>
            <a:pPr marL="457200" indent="-457200">
              <a:buFont typeface="Arial" panose="020B0604020202020204" pitchFamily="34" charset="0"/>
              <a:buAutoNum type="arabicPeriod"/>
            </a:pPr>
            <a:r>
              <a:rPr lang="en-US" sz="2400" dirty="0" err="1"/>
              <a:t>res.redirect</a:t>
            </a:r>
            <a:r>
              <a:rPr lang="en-US" sz="2400" dirty="0"/>
              <a:t>()</a:t>
            </a:r>
          </a:p>
          <a:p>
            <a:pPr marL="457200" indent="-457200">
              <a:buFont typeface="Arial" panose="020B0604020202020204" pitchFamily="34" charset="0"/>
              <a:buAutoNum type="arabicPeriod"/>
            </a:pPr>
            <a:r>
              <a:rPr lang="en-US" sz="2400" dirty="0" err="1"/>
              <a:t>res.sendFile</a:t>
            </a:r>
            <a:r>
              <a:rPr lang="en-US" sz="2400" dirty="0"/>
              <a:t>()</a:t>
            </a:r>
          </a:p>
          <a:p>
            <a:pPr marL="457200" indent="-457200">
              <a:buFont typeface="Arial" panose="020B0604020202020204" pitchFamily="34" charset="0"/>
              <a:buAutoNum type="arabicPeriod"/>
            </a:pPr>
            <a:r>
              <a:rPr lang="en-US" sz="2400" dirty="0" err="1"/>
              <a:t>res.download</a:t>
            </a:r>
            <a:r>
              <a:rPr lang="en-US" sz="2400" dirty="0"/>
              <a:t>()</a:t>
            </a:r>
          </a:p>
          <a:p>
            <a:pPr marL="457200" indent="-457200">
              <a:buFont typeface="Arial" panose="020B0604020202020204" pitchFamily="34" charset="0"/>
              <a:buAutoNum type="arabicPeriod"/>
            </a:pPr>
            <a:r>
              <a:rPr lang="en-US" sz="2400" dirty="0" err="1"/>
              <a:t>res.set</a:t>
            </a:r>
            <a:r>
              <a:rPr lang="en-US" sz="2400" dirty="0"/>
              <a:t>()</a:t>
            </a:r>
          </a:p>
          <a:p>
            <a:pPr marL="457200" indent="-457200">
              <a:buFont typeface="Arial" panose="020B0604020202020204" pitchFamily="34" charset="0"/>
              <a:buAutoNum type="arabicPeriod"/>
            </a:pPr>
            <a:r>
              <a:rPr lang="en-US" sz="2400" dirty="0" err="1"/>
              <a:t>res.end</a:t>
            </a:r>
            <a:r>
              <a:rPr lang="en-US" sz="2400" dirty="0"/>
              <a:t>()</a:t>
            </a:r>
          </a:p>
          <a:p>
            <a:pPr marL="457200" indent="-457200">
              <a:buFont typeface="Arial" panose="020B0604020202020204" pitchFamily="34" charset="0"/>
              <a:buAutoNum type="arabicPeriod"/>
            </a:pPr>
            <a:r>
              <a:rPr lang="en-IN" sz="2400" dirty="0" err="1"/>
              <a:t>res.render</a:t>
            </a:r>
            <a:r>
              <a:rPr lang="en-IN" sz="2400" dirty="0"/>
              <a:t>()</a:t>
            </a:r>
          </a:p>
          <a:p>
            <a:pPr marL="457200" indent="-457200">
              <a:buFont typeface="Arial" panose="020B0604020202020204" pitchFamily="34" charset="0"/>
              <a:buAutoNum type="arabicPeriod"/>
            </a:pPr>
            <a:r>
              <a:rPr lang="en-US" sz="2400" dirty="0" err="1"/>
              <a:t>res.cookie</a:t>
            </a:r>
            <a:r>
              <a:rPr lang="en-US" sz="2400" dirty="0"/>
              <a:t>()</a:t>
            </a:r>
          </a:p>
          <a:p>
            <a:pPr marL="457200" indent="-457200">
              <a:buFont typeface="Arial" panose="020B0604020202020204" pitchFamily="34" charset="0"/>
              <a:buAutoNum type="arabicPeriod"/>
            </a:pPr>
            <a:endParaRPr lang="en-US" sz="2400" dirty="0"/>
          </a:p>
          <a:p>
            <a:pPr marL="457200" indent="-457200">
              <a:buFont typeface="Arial" panose="020B0604020202020204" pitchFamily="34" charset="0"/>
              <a:buAutoNum type="arabicPeriod"/>
            </a:pPr>
            <a:endParaRPr lang="en-US" sz="2400" dirty="0"/>
          </a:p>
          <a:p>
            <a:pPr marL="457200" indent="-457200">
              <a:buAutoNum type="arabicPeriod"/>
            </a:pPr>
            <a:endParaRPr lang="en-IN" sz="2400" dirty="0"/>
          </a:p>
        </p:txBody>
      </p:sp>
    </p:spTree>
    <p:extLst>
      <p:ext uri="{BB962C8B-B14F-4D97-AF65-F5344CB8AC3E}">
        <p14:creationId xmlns:p14="http://schemas.microsoft.com/office/powerpoint/2010/main" val="165988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914D-164A-8325-665D-895F33C016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6BCF7-4DA3-E239-FD9C-7909D9FBA731}"/>
              </a:ext>
            </a:extLst>
          </p:cNvPr>
          <p:cNvSpPr>
            <a:spLocks noGrp="1"/>
          </p:cNvSpPr>
          <p:nvPr>
            <p:ph idx="1"/>
          </p:nvPr>
        </p:nvSpPr>
        <p:spPr>
          <a:xfrm>
            <a:off x="777240" y="740229"/>
            <a:ext cx="10659110" cy="5436734"/>
          </a:xfrm>
        </p:spPr>
        <p:txBody>
          <a:bodyPr>
            <a:normAutofit/>
          </a:bodyPr>
          <a:lstStyle/>
          <a:p>
            <a:pPr marL="0" indent="0">
              <a:buNone/>
            </a:pPr>
            <a:r>
              <a:rPr lang="en-US" sz="2800" b="1" dirty="0"/>
              <a:t>Express Server:</a:t>
            </a:r>
          </a:p>
          <a:p>
            <a:pPr marL="0" indent="0">
              <a:buNone/>
            </a:pPr>
            <a:r>
              <a:rPr lang="en-US" sz="2400" dirty="0"/>
              <a:t>To start using Express.js, you need to have </a:t>
            </a:r>
            <a:r>
              <a:rPr lang="en-US" sz="2400" b="1" dirty="0"/>
              <a:t>Node.js</a:t>
            </a:r>
            <a:r>
              <a:rPr lang="en-US" sz="2400" dirty="0"/>
              <a:t> </a:t>
            </a:r>
            <a:r>
              <a:rPr lang="en-US" sz="2400" b="1" dirty="0">
                <a:solidFill>
                  <a:srgbClr val="C00000"/>
                </a:solidFill>
              </a:rPr>
              <a:t>installed</a:t>
            </a:r>
            <a:r>
              <a:rPr lang="en-US" sz="2400" dirty="0"/>
              <a:t>.</a:t>
            </a:r>
          </a:p>
          <a:p>
            <a:pPr marL="0" indent="0">
              <a:buNone/>
            </a:pPr>
            <a:r>
              <a:rPr lang="en-US" sz="2400" b="1" dirty="0"/>
              <a:t>Step 1: Install Express.js</a:t>
            </a:r>
          </a:p>
          <a:p>
            <a:pPr marL="457200" indent="-457200">
              <a:buFont typeface="+mj-lt"/>
              <a:buAutoNum type="arabicPeriod"/>
            </a:pPr>
            <a:r>
              <a:rPr lang="en-US" sz="2400" b="1" dirty="0"/>
              <a:t>Initialize a Node.js project: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r>
              <a:rPr lang="en-US" sz="2400" b="1" dirty="0"/>
              <a:t>Install Express:</a:t>
            </a:r>
          </a:p>
          <a:p>
            <a:pPr marL="457200" indent="-457200">
              <a:buFont typeface="+mj-lt"/>
              <a:buAutoNum type="arabicPeriod"/>
            </a:pPr>
            <a:endParaRPr lang="en-US" sz="2400" b="1" dirty="0"/>
          </a:p>
          <a:p>
            <a:pPr marL="457200" indent="-457200">
              <a:buFont typeface="+mj-lt"/>
              <a:buAutoNum type="arabicPeriod"/>
            </a:pPr>
            <a:endParaRPr lang="en-IN" sz="2400" b="1" dirty="0"/>
          </a:p>
        </p:txBody>
      </p:sp>
      <p:pic>
        <p:nvPicPr>
          <p:cNvPr id="4" name="Picture 3">
            <a:extLst>
              <a:ext uri="{FF2B5EF4-FFF2-40B4-BE49-F238E27FC236}">
                <a16:creationId xmlns:a16="http://schemas.microsoft.com/office/drawing/2014/main" id="{AB1E3868-3C4F-EDDD-5332-BDB893AD4BA2}"/>
              </a:ext>
            </a:extLst>
          </p:cNvPr>
          <p:cNvPicPr>
            <a:picLocks noChangeAspect="1"/>
          </p:cNvPicPr>
          <p:nvPr/>
        </p:nvPicPr>
        <p:blipFill>
          <a:blip r:embed="rId2"/>
          <a:stretch>
            <a:fillRect/>
          </a:stretch>
        </p:blipFill>
        <p:spPr>
          <a:xfrm>
            <a:off x="2067770" y="2772853"/>
            <a:ext cx="2657143" cy="914286"/>
          </a:xfrm>
          <a:prstGeom prst="rect">
            <a:avLst/>
          </a:prstGeom>
        </p:spPr>
      </p:pic>
      <p:pic>
        <p:nvPicPr>
          <p:cNvPr id="6" name="Picture 5">
            <a:extLst>
              <a:ext uri="{FF2B5EF4-FFF2-40B4-BE49-F238E27FC236}">
                <a16:creationId xmlns:a16="http://schemas.microsoft.com/office/drawing/2014/main" id="{5F656A35-3D30-E76F-9E34-AB75EED2C12B}"/>
              </a:ext>
            </a:extLst>
          </p:cNvPr>
          <p:cNvPicPr>
            <a:picLocks noChangeAspect="1"/>
          </p:cNvPicPr>
          <p:nvPr/>
        </p:nvPicPr>
        <p:blipFill>
          <a:blip r:embed="rId3"/>
          <a:stretch>
            <a:fillRect/>
          </a:stretch>
        </p:blipFill>
        <p:spPr>
          <a:xfrm>
            <a:off x="2049652" y="4870436"/>
            <a:ext cx="4057143" cy="780952"/>
          </a:xfrm>
          <a:prstGeom prst="rect">
            <a:avLst/>
          </a:prstGeom>
        </p:spPr>
      </p:pic>
    </p:spTree>
    <p:extLst>
      <p:ext uri="{BB962C8B-B14F-4D97-AF65-F5344CB8AC3E}">
        <p14:creationId xmlns:p14="http://schemas.microsoft.com/office/powerpoint/2010/main" val="199704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DECAB-0885-5029-952D-6B957464FC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08AF9-77BA-F499-1DA0-6BB15831FEE3}"/>
              </a:ext>
            </a:extLst>
          </p:cNvPr>
          <p:cNvSpPr>
            <a:spLocks noGrp="1"/>
          </p:cNvSpPr>
          <p:nvPr>
            <p:ph idx="1"/>
          </p:nvPr>
        </p:nvSpPr>
        <p:spPr>
          <a:xfrm>
            <a:off x="690154" y="511629"/>
            <a:ext cx="10659110" cy="5436734"/>
          </a:xfrm>
        </p:spPr>
        <p:txBody>
          <a:bodyPr>
            <a:normAutofit/>
          </a:bodyPr>
          <a:lstStyle/>
          <a:p>
            <a:pPr marL="0" indent="0">
              <a:buNone/>
            </a:pPr>
            <a:r>
              <a:rPr lang="en-US" sz="2400" b="1" dirty="0"/>
              <a:t>1. </a:t>
            </a:r>
            <a:r>
              <a:rPr lang="en-US" sz="2400" b="1" dirty="0" err="1"/>
              <a:t>res.send</a:t>
            </a:r>
            <a:r>
              <a:rPr lang="en-US" sz="2400" b="1" dirty="0"/>
              <a:t>() → </a:t>
            </a:r>
            <a:r>
              <a:rPr lang="en-US" sz="2400" dirty="0"/>
              <a:t>Sends a </a:t>
            </a:r>
            <a:r>
              <a:rPr lang="en-US" sz="2400" b="1" dirty="0">
                <a:solidFill>
                  <a:srgbClr val="C00000"/>
                </a:solidFill>
              </a:rPr>
              <a:t>Response</a:t>
            </a:r>
            <a:r>
              <a:rPr lang="en-US" sz="2400" dirty="0"/>
              <a:t> (</a:t>
            </a:r>
            <a:r>
              <a:rPr lang="en-US" sz="2400" b="1" dirty="0"/>
              <a:t>Text</a:t>
            </a:r>
            <a:r>
              <a:rPr lang="en-US" sz="2400" dirty="0"/>
              <a:t>, </a:t>
            </a:r>
            <a:r>
              <a:rPr lang="en-US" sz="2400" b="1" dirty="0"/>
              <a:t>HTML</a:t>
            </a:r>
            <a:r>
              <a:rPr lang="en-US" sz="2400" dirty="0"/>
              <a:t>, </a:t>
            </a:r>
            <a:r>
              <a:rPr lang="en-US" sz="2400" b="1" dirty="0"/>
              <a:t>JSON</a:t>
            </a:r>
            <a:r>
              <a:rPr lang="en-US" sz="2400" dirty="0"/>
              <a:t>, </a:t>
            </a:r>
            <a:r>
              <a:rPr lang="en-US" sz="2400" b="1" dirty="0"/>
              <a:t>Buffer</a:t>
            </a:r>
            <a:r>
              <a:rPr lang="en-US" sz="2400" dirty="0"/>
              <a:t>)</a:t>
            </a:r>
          </a:p>
          <a:p>
            <a:pPr marL="0" indent="0">
              <a:buNone/>
            </a:pPr>
            <a:r>
              <a:rPr lang="en-US" sz="2400" dirty="0"/>
              <a:t>The </a:t>
            </a:r>
            <a:r>
              <a:rPr lang="en-US" sz="2400" dirty="0" err="1"/>
              <a:t>res.send</a:t>
            </a:r>
            <a:r>
              <a:rPr lang="en-US" sz="2400" dirty="0"/>
              <a:t>() method sends a response to the client. It </a:t>
            </a:r>
            <a:r>
              <a:rPr lang="en-US" sz="2400" b="1" dirty="0">
                <a:solidFill>
                  <a:srgbClr val="C00000"/>
                </a:solidFill>
              </a:rPr>
              <a:t>automatically detects </a:t>
            </a:r>
            <a:r>
              <a:rPr lang="en-US" sz="2400" dirty="0"/>
              <a:t>the </a:t>
            </a:r>
            <a:r>
              <a:rPr lang="en-US" sz="2400" b="1" dirty="0"/>
              <a:t>content type </a:t>
            </a:r>
            <a:r>
              <a:rPr lang="en-US" sz="2400" dirty="0"/>
              <a:t>and sets the appropriate </a:t>
            </a:r>
            <a:r>
              <a:rPr lang="en-US" sz="2400" b="1" dirty="0">
                <a:solidFill>
                  <a:srgbClr val="C00000"/>
                </a:solidFill>
              </a:rPr>
              <a:t>Content-Type</a:t>
            </a:r>
            <a:r>
              <a:rPr lang="en-US" sz="2400" dirty="0"/>
              <a:t> header.</a:t>
            </a:r>
          </a:p>
          <a:p>
            <a:pPr marL="0" indent="0">
              <a:buNone/>
            </a:pPr>
            <a:r>
              <a:rPr lang="en-US" sz="2400" b="1" dirty="0"/>
              <a:t>Example: </a:t>
            </a:r>
            <a:r>
              <a:rPr lang="en-US" sz="2400" dirty="0"/>
              <a:t>Sending a </a:t>
            </a:r>
            <a:r>
              <a:rPr lang="en-US" sz="2400" b="1" dirty="0">
                <a:solidFill>
                  <a:srgbClr val="C00000"/>
                </a:solidFill>
              </a:rPr>
              <a:t>Text</a:t>
            </a:r>
            <a:r>
              <a:rPr lang="en-US" sz="2400" dirty="0"/>
              <a:t> Response</a:t>
            </a:r>
          </a:p>
          <a:p>
            <a:pPr marL="0" indent="0">
              <a:buNone/>
            </a:pPr>
            <a:endParaRPr lang="en-US" sz="2400" dirty="0"/>
          </a:p>
          <a:p>
            <a:pPr marL="0" indent="0">
              <a:buNone/>
            </a:pPr>
            <a:endParaRPr lang="en-US" sz="2400" dirty="0"/>
          </a:p>
          <a:p>
            <a:pPr marL="0" indent="0">
              <a:buNone/>
            </a:pPr>
            <a:r>
              <a:rPr lang="en-US" sz="2400" dirty="0"/>
              <a:t>							 </a:t>
            </a:r>
            <a:r>
              <a:rPr lang="en-US" sz="2400" b="1" dirty="0"/>
              <a:t>📌 Content-Type: </a:t>
            </a:r>
            <a:r>
              <a:rPr lang="en-US" sz="2400" dirty="0"/>
              <a:t>text/</a:t>
            </a:r>
            <a:r>
              <a:rPr lang="en-US" sz="2400" b="1" dirty="0">
                <a:solidFill>
                  <a:srgbClr val="FF0000"/>
                </a:solidFill>
              </a:rPr>
              <a:t>plain</a:t>
            </a:r>
          </a:p>
          <a:p>
            <a:pPr marL="0" indent="0">
              <a:buNone/>
            </a:pPr>
            <a:endParaRPr lang="en-US" sz="2400" dirty="0"/>
          </a:p>
          <a:p>
            <a:pPr marL="0" indent="0">
              <a:buNone/>
            </a:pPr>
            <a:r>
              <a:rPr lang="en-US" sz="2400" b="1" dirty="0"/>
              <a:t>Example: </a:t>
            </a:r>
            <a:r>
              <a:rPr lang="en-US" sz="2400" dirty="0"/>
              <a:t>Sending an </a:t>
            </a:r>
            <a:r>
              <a:rPr lang="en-US" sz="2400" b="1" dirty="0">
                <a:solidFill>
                  <a:srgbClr val="C00000"/>
                </a:solidFill>
              </a:rPr>
              <a:t>HTML</a:t>
            </a:r>
            <a:r>
              <a:rPr lang="en-US" sz="2400" dirty="0"/>
              <a:t> Response		</a:t>
            </a:r>
            <a:r>
              <a:rPr lang="en-US" sz="2400" b="1" dirty="0"/>
              <a:t> 📌 Content-Type: </a:t>
            </a:r>
            <a:r>
              <a:rPr lang="en-US" sz="2400" dirty="0"/>
              <a:t>text/</a:t>
            </a:r>
            <a:r>
              <a:rPr lang="en-US" sz="2400" b="1" dirty="0">
                <a:solidFill>
                  <a:srgbClr val="FF0000"/>
                </a:solidFill>
              </a:rPr>
              <a:t>html</a:t>
            </a:r>
            <a:endParaRPr lang="en-IN" sz="2400" b="1" dirty="0">
              <a:solidFill>
                <a:srgbClr val="FF0000"/>
              </a:solidFill>
            </a:endParaRPr>
          </a:p>
        </p:txBody>
      </p:sp>
      <p:pic>
        <p:nvPicPr>
          <p:cNvPr id="4" name="Picture 3">
            <a:extLst>
              <a:ext uri="{FF2B5EF4-FFF2-40B4-BE49-F238E27FC236}">
                <a16:creationId xmlns:a16="http://schemas.microsoft.com/office/drawing/2014/main" id="{3308D7F7-3A09-2E54-4274-39442442A2BE}"/>
              </a:ext>
            </a:extLst>
          </p:cNvPr>
          <p:cNvPicPr>
            <a:picLocks noChangeAspect="1"/>
          </p:cNvPicPr>
          <p:nvPr/>
        </p:nvPicPr>
        <p:blipFill>
          <a:blip r:embed="rId2"/>
          <a:stretch>
            <a:fillRect/>
          </a:stretch>
        </p:blipFill>
        <p:spPr>
          <a:xfrm>
            <a:off x="1494427" y="2325234"/>
            <a:ext cx="5330916" cy="1655023"/>
          </a:xfrm>
          <a:prstGeom prst="rect">
            <a:avLst/>
          </a:prstGeom>
        </p:spPr>
      </p:pic>
      <p:pic>
        <p:nvPicPr>
          <p:cNvPr id="6" name="Picture 5">
            <a:extLst>
              <a:ext uri="{FF2B5EF4-FFF2-40B4-BE49-F238E27FC236}">
                <a16:creationId xmlns:a16="http://schemas.microsoft.com/office/drawing/2014/main" id="{FBD384CB-5DDB-EE27-FD79-F4F9C5F5CCDE}"/>
              </a:ext>
            </a:extLst>
          </p:cNvPr>
          <p:cNvPicPr>
            <a:picLocks noChangeAspect="1"/>
          </p:cNvPicPr>
          <p:nvPr/>
        </p:nvPicPr>
        <p:blipFill>
          <a:blip r:embed="rId3"/>
          <a:stretch>
            <a:fillRect/>
          </a:stretch>
        </p:blipFill>
        <p:spPr>
          <a:xfrm>
            <a:off x="1494427" y="4565981"/>
            <a:ext cx="7238095" cy="1666667"/>
          </a:xfrm>
          <a:prstGeom prst="rect">
            <a:avLst/>
          </a:prstGeom>
        </p:spPr>
      </p:pic>
    </p:spTree>
    <p:extLst>
      <p:ext uri="{BB962C8B-B14F-4D97-AF65-F5344CB8AC3E}">
        <p14:creationId xmlns:p14="http://schemas.microsoft.com/office/powerpoint/2010/main" val="187098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98274-A86B-FE2A-3DE2-A7214EC51E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D4666-93A2-F32D-1DBA-49036691766F}"/>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a:t>
            </a:r>
            <a:r>
              <a:rPr lang="en-US" sz="2400" dirty="0"/>
              <a:t>Sending a </a:t>
            </a:r>
            <a:r>
              <a:rPr lang="en-US" sz="2400" b="1" dirty="0">
                <a:solidFill>
                  <a:srgbClr val="C00000"/>
                </a:solidFill>
              </a:rPr>
              <a:t>JSON</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IN" sz="2400" dirty="0"/>
              <a:t>📌 </a:t>
            </a:r>
            <a:r>
              <a:rPr lang="en-IN" sz="2400" b="1" dirty="0"/>
              <a:t>Response</a:t>
            </a:r>
            <a:r>
              <a:rPr lang="en-IN" sz="2400" dirty="0"/>
              <a:t>:</a:t>
            </a:r>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b="1" dirty="0"/>
              <a:t>📌 Content-Type: </a:t>
            </a:r>
            <a:r>
              <a:rPr lang="en-IN" sz="2400" dirty="0"/>
              <a:t>application/</a:t>
            </a:r>
            <a:r>
              <a:rPr lang="en-IN" sz="2400" b="1" dirty="0" err="1">
                <a:solidFill>
                  <a:srgbClr val="FF0000"/>
                </a:solidFill>
              </a:rPr>
              <a:t>json</a:t>
            </a:r>
            <a:endParaRPr lang="en-IN" sz="2400" b="1" dirty="0">
              <a:solidFill>
                <a:srgbClr val="FF0000"/>
              </a:solidFill>
            </a:endParaRPr>
          </a:p>
        </p:txBody>
      </p:sp>
      <p:pic>
        <p:nvPicPr>
          <p:cNvPr id="4" name="Picture 3">
            <a:extLst>
              <a:ext uri="{FF2B5EF4-FFF2-40B4-BE49-F238E27FC236}">
                <a16:creationId xmlns:a16="http://schemas.microsoft.com/office/drawing/2014/main" id="{6814247C-F1C0-B54E-5F91-D9FC23549F77}"/>
              </a:ext>
            </a:extLst>
          </p:cNvPr>
          <p:cNvPicPr>
            <a:picLocks noChangeAspect="1"/>
          </p:cNvPicPr>
          <p:nvPr/>
        </p:nvPicPr>
        <p:blipFill>
          <a:blip r:embed="rId2"/>
          <a:stretch>
            <a:fillRect/>
          </a:stretch>
        </p:blipFill>
        <p:spPr>
          <a:xfrm>
            <a:off x="1461885" y="1461514"/>
            <a:ext cx="7657143" cy="1714286"/>
          </a:xfrm>
          <a:prstGeom prst="rect">
            <a:avLst/>
          </a:prstGeom>
        </p:spPr>
      </p:pic>
      <p:pic>
        <p:nvPicPr>
          <p:cNvPr id="6" name="Picture 5">
            <a:extLst>
              <a:ext uri="{FF2B5EF4-FFF2-40B4-BE49-F238E27FC236}">
                <a16:creationId xmlns:a16="http://schemas.microsoft.com/office/drawing/2014/main" id="{57EF6253-D431-FB1A-4B5D-DAC6729DB6C7}"/>
              </a:ext>
            </a:extLst>
          </p:cNvPr>
          <p:cNvPicPr>
            <a:picLocks noChangeAspect="1"/>
          </p:cNvPicPr>
          <p:nvPr/>
        </p:nvPicPr>
        <p:blipFill>
          <a:blip r:embed="rId3"/>
          <a:stretch>
            <a:fillRect/>
          </a:stretch>
        </p:blipFill>
        <p:spPr>
          <a:xfrm>
            <a:off x="2603342" y="3785600"/>
            <a:ext cx="4461487" cy="1397574"/>
          </a:xfrm>
          <a:prstGeom prst="rect">
            <a:avLst/>
          </a:prstGeom>
        </p:spPr>
      </p:pic>
    </p:spTree>
    <p:extLst>
      <p:ext uri="{BB962C8B-B14F-4D97-AF65-F5344CB8AC3E}">
        <p14:creationId xmlns:p14="http://schemas.microsoft.com/office/powerpoint/2010/main" val="3703321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D1B7-6CA2-01AA-EE64-765DDF1E89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C3660C-525C-8DDD-F2D8-E8E4B4695EDA}"/>
              </a:ext>
            </a:extLst>
          </p:cNvPr>
          <p:cNvSpPr>
            <a:spLocks noGrp="1"/>
          </p:cNvSpPr>
          <p:nvPr>
            <p:ph idx="1"/>
          </p:nvPr>
        </p:nvSpPr>
        <p:spPr>
          <a:xfrm>
            <a:off x="777240" y="740229"/>
            <a:ext cx="10659110" cy="5436734"/>
          </a:xfrm>
        </p:spPr>
        <p:txBody>
          <a:bodyPr>
            <a:normAutofit/>
          </a:bodyPr>
          <a:lstStyle/>
          <a:p>
            <a:pPr marL="0" indent="0">
              <a:buNone/>
            </a:pPr>
            <a:r>
              <a:rPr lang="en-US" sz="2400" b="1" dirty="0"/>
              <a:t>2. </a:t>
            </a:r>
            <a:r>
              <a:rPr lang="en-US" sz="2400" b="1" dirty="0" err="1"/>
              <a:t>res.json</a:t>
            </a:r>
            <a:r>
              <a:rPr lang="en-US" sz="2400" b="1" dirty="0"/>
              <a:t>() → Sends a </a:t>
            </a:r>
            <a:r>
              <a:rPr lang="en-US" sz="2400" b="1" dirty="0">
                <a:solidFill>
                  <a:srgbClr val="C00000"/>
                </a:solidFill>
              </a:rPr>
              <a:t>JSON</a:t>
            </a:r>
            <a:r>
              <a:rPr lang="en-US" sz="2400" b="1" dirty="0"/>
              <a:t> </a:t>
            </a:r>
            <a:r>
              <a:rPr lang="en-US" sz="2400" b="1" dirty="0">
                <a:solidFill>
                  <a:srgbClr val="C00000"/>
                </a:solidFill>
              </a:rPr>
              <a:t>Response</a:t>
            </a:r>
          </a:p>
          <a:p>
            <a:pPr marL="0" indent="0">
              <a:buNone/>
            </a:pPr>
            <a:r>
              <a:rPr lang="en-US" sz="2400" dirty="0"/>
              <a:t>The </a:t>
            </a:r>
            <a:r>
              <a:rPr lang="en-US" sz="2400" dirty="0" err="1"/>
              <a:t>res.json</a:t>
            </a:r>
            <a:r>
              <a:rPr lang="en-US" sz="2400" dirty="0"/>
              <a:t>() method is </a:t>
            </a:r>
            <a:r>
              <a:rPr lang="en-US" sz="2400" b="1" dirty="0"/>
              <a:t>similar to </a:t>
            </a:r>
            <a:r>
              <a:rPr lang="en-US" sz="2400" b="1" dirty="0" err="1"/>
              <a:t>res.send</a:t>
            </a:r>
            <a:r>
              <a:rPr lang="en-US" sz="2400" b="1" dirty="0"/>
              <a:t>() </a:t>
            </a:r>
            <a:r>
              <a:rPr lang="en-US" sz="2400" dirty="0"/>
              <a:t>but </a:t>
            </a:r>
            <a:r>
              <a:rPr lang="en-US" sz="2400" b="1" dirty="0">
                <a:solidFill>
                  <a:srgbClr val="C00000"/>
                </a:solidFill>
              </a:rPr>
              <a:t>ensures</a:t>
            </a:r>
            <a:r>
              <a:rPr lang="en-US" sz="2400" b="1" dirty="0"/>
              <a:t> the response is always JSON formatted.</a:t>
            </a:r>
          </a:p>
          <a:p>
            <a:pPr marL="0" indent="0">
              <a:buNone/>
            </a:pPr>
            <a:r>
              <a:rPr lang="en-US" sz="2400" b="1" dirty="0"/>
              <a:t>Example: </a:t>
            </a:r>
            <a:r>
              <a:rPr lang="en-US" sz="2400" dirty="0"/>
              <a:t>Sending a JSON Response</a:t>
            </a:r>
            <a:endParaRPr lang="en-IN" sz="2400" dirty="0"/>
          </a:p>
        </p:txBody>
      </p:sp>
      <p:pic>
        <p:nvPicPr>
          <p:cNvPr id="4" name="Picture 3">
            <a:extLst>
              <a:ext uri="{FF2B5EF4-FFF2-40B4-BE49-F238E27FC236}">
                <a16:creationId xmlns:a16="http://schemas.microsoft.com/office/drawing/2014/main" id="{3C8679D9-53A4-D1B4-5DEF-E4DE440F2D32}"/>
              </a:ext>
            </a:extLst>
          </p:cNvPr>
          <p:cNvPicPr>
            <a:picLocks noChangeAspect="1"/>
          </p:cNvPicPr>
          <p:nvPr/>
        </p:nvPicPr>
        <p:blipFill>
          <a:blip r:embed="rId2"/>
          <a:stretch>
            <a:fillRect/>
          </a:stretch>
        </p:blipFill>
        <p:spPr>
          <a:xfrm>
            <a:off x="1724457" y="2768139"/>
            <a:ext cx="7800736" cy="1901832"/>
          </a:xfrm>
          <a:prstGeom prst="rect">
            <a:avLst/>
          </a:prstGeom>
        </p:spPr>
      </p:pic>
    </p:spTree>
    <p:extLst>
      <p:ext uri="{BB962C8B-B14F-4D97-AF65-F5344CB8AC3E}">
        <p14:creationId xmlns:p14="http://schemas.microsoft.com/office/powerpoint/2010/main" val="3259596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584F1-6E69-AA99-DA0C-ACEF86E702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07B5F-4548-0A83-A53D-143D8F77ACC7}"/>
              </a:ext>
            </a:extLst>
          </p:cNvPr>
          <p:cNvSpPr>
            <a:spLocks noGrp="1"/>
          </p:cNvSpPr>
          <p:nvPr>
            <p:ph idx="1"/>
          </p:nvPr>
        </p:nvSpPr>
        <p:spPr>
          <a:xfrm>
            <a:off x="777240" y="740229"/>
            <a:ext cx="10659110" cy="5436734"/>
          </a:xfrm>
        </p:spPr>
        <p:txBody>
          <a:bodyPr>
            <a:normAutofit/>
          </a:bodyPr>
          <a:lstStyle/>
          <a:p>
            <a:pPr marL="0" indent="0">
              <a:buNone/>
            </a:pPr>
            <a:r>
              <a:rPr lang="en-US" sz="2400" b="1" dirty="0"/>
              <a:t>3. </a:t>
            </a:r>
            <a:r>
              <a:rPr lang="en-US" sz="2400" b="1" dirty="0" err="1"/>
              <a:t>res.status</a:t>
            </a:r>
            <a:r>
              <a:rPr lang="en-US" sz="2400" b="1" dirty="0"/>
              <a:t>() → Sets HTTP </a:t>
            </a:r>
            <a:r>
              <a:rPr lang="en-US" sz="2400" b="1" dirty="0">
                <a:solidFill>
                  <a:srgbClr val="C00000"/>
                </a:solidFill>
              </a:rPr>
              <a:t>Status Code</a:t>
            </a:r>
          </a:p>
          <a:p>
            <a:pPr marL="0" indent="0">
              <a:buNone/>
            </a:pPr>
            <a:r>
              <a:rPr lang="en-US" sz="2400" dirty="0"/>
              <a:t>You can </a:t>
            </a:r>
            <a:r>
              <a:rPr lang="en-US" sz="2400" b="1" dirty="0">
                <a:solidFill>
                  <a:srgbClr val="C00000"/>
                </a:solidFill>
              </a:rPr>
              <a:t>set the HTTP status code </a:t>
            </a:r>
            <a:r>
              <a:rPr lang="en-US" sz="2400" dirty="0"/>
              <a:t>before sending the response using </a:t>
            </a:r>
            <a:r>
              <a:rPr lang="en-US" sz="2400" b="1" dirty="0" err="1"/>
              <a:t>res.status</a:t>
            </a:r>
            <a:r>
              <a:rPr lang="en-US" sz="2400" b="1" dirty="0"/>
              <a:t>().</a:t>
            </a:r>
          </a:p>
          <a:p>
            <a:pPr marL="0" indent="0">
              <a:buNone/>
            </a:pPr>
            <a:r>
              <a:rPr lang="en-US" sz="2400" b="1" dirty="0"/>
              <a:t>Example: </a:t>
            </a:r>
            <a:r>
              <a:rPr lang="en-US" sz="2400" dirty="0"/>
              <a:t>Sending a </a:t>
            </a:r>
            <a:r>
              <a:rPr lang="en-US" sz="2400" b="1" dirty="0">
                <a:solidFill>
                  <a:srgbClr val="C00000"/>
                </a:solidFill>
              </a:rPr>
              <a:t>404</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Response: </a:t>
            </a:r>
            <a:r>
              <a:rPr lang="en-US" sz="2400" dirty="0"/>
              <a:t>"Page Not Found"</a:t>
            </a:r>
          </a:p>
          <a:p>
            <a:pPr marL="0" indent="0">
              <a:buNone/>
            </a:pPr>
            <a:r>
              <a:rPr lang="en-US" sz="2400" b="1" dirty="0"/>
              <a:t>📌 Status Code: </a:t>
            </a:r>
            <a:r>
              <a:rPr lang="en-US" sz="2400" dirty="0"/>
              <a:t>404</a:t>
            </a:r>
          </a:p>
          <a:p>
            <a:pPr marL="0" indent="0">
              <a:buNone/>
            </a:pPr>
            <a:r>
              <a:rPr lang="en-US" sz="2400" dirty="0"/>
              <a:t>✅ Use this method to </a:t>
            </a:r>
            <a:r>
              <a:rPr lang="en-US" sz="2400" b="1" dirty="0">
                <a:solidFill>
                  <a:srgbClr val="C00000"/>
                </a:solidFill>
              </a:rPr>
              <a:t>indicate</a:t>
            </a:r>
            <a:r>
              <a:rPr lang="en-US" sz="2400" dirty="0"/>
              <a:t> </a:t>
            </a:r>
            <a:r>
              <a:rPr lang="en-US" sz="2400" b="1" dirty="0"/>
              <a:t>success</a:t>
            </a:r>
            <a:r>
              <a:rPr lang="en-US" sz="2400" dirty="0"/>
              <a:t> (</a:t>
            </a:r>
            <a:r>
              <a:rPr lang="en-US" sz="2400" b="1" dirty="0">
                <a:solidFill>
                  <a:srgbClr val="C00000"/>
                </a:solidFill>
              </a:rPr>
              <a:t>200</a:t>
            </a:r>
            <a:r>
              <a:rPr lang="en-US" sz="2400" dirty="0"/>
              <a:t>), </a:t>
            </a:r>
            <a:r>
              <a:rPr lang="en-US" sz="2400" b="1" dirty="0"/>
              <a:t>redirections</a:t>
            </a:r>
            <a:r>
              <a:rPr lang="en-US" sz="2400" dirty="0"/>
              <a:t> (</a:t>
            </a:r>
            <a:r>
              <a:rPr lang="en-US" sz="2400" b="1" dirty="0">
                <a:solidFill>
                  <a:srgbClr val="C00000"/>
                </a:solidFill>
              </a:rPr>
              <a:t>302</a:t>
            </a:r>
            <a:r>
              <a:rPr lang="en-US" sz="2400" dirty="0"/>
              <a:t>), </a:t>
            </a:r>
            <a:r>
              <a:rPr lang="en-US" sz="2400" b="1" dirty="0"/>
              <a:t>client</a:t>
            </a:r>
            <a:r>
              <a:rPr lang="en-US" sz="2400" dirty="0"/>
              <a:t> </a:t>
            </a:r>
            <a:r>
              <a:rPr lang="en-US" sz="2400" b="1" dirty="0"/>
              <a:t>errors</a:t>
            </a:r>
            <a:r>
              <a:rPr lang="en-US" sz="2400" dirty="0"/>
              <a:t> (</a:t>
            </a:r>
            <a:r>
              <a:rPr lang="en-US" sz="2400" b="1" dirty="0">
                <a:solidFill>
                  <a:srgbClr val="C00000"/>
                </a:solidFill>
              </a:rPr>
              <a:t>400</a:t>
            </a:r>
            <a:r>
              <a:rPr lang="en-US" sz="2400" dirty="0"/>
              <a:t>, </a:t>
            </a:r>
            <a:r>
              <a:rPr lang="en-US" sz="2400" b="1" dirty="0">
                <a:solidFill>
                  <a:srgbClr val="C00000"/>
                </a:solidFill>
              </a:rPr>
              <a:t>404</a:t>
            </a:r>
            <a:r>
              <a:rPr lang="en-US" sz="2400" dirty="0"/>
              <a:t>), or </a:t>
            </a:r>
            <a:r>
              <a:rPr lang="en-US" sz="2400" b="1" dirty="0"/>
              <a:t>server</a:t>
            </a:r>
            <a:r>
              <a:rPr lang="en-US" sz="2400" dirty="0"/>
              <a:t> </a:t>
            </a:r>
            <a:r>
              <a:rPr lang="en-US" sz="2400" b="1" dirty="0"/>
              <a:t>errors</a:t>
            </a:r>
            <a:r>
              <a:rPr lang="en-US" sz="2400" dirty="0"/>
              <a:t> (</a:t>
            </a:r>
            <a:r>
              <a:rPr lang="en-US" sz="2400" b="1" dirty="0">
                <a:solidFill>
                  <a:srgbClr val="C00000"/>
                </a:solidFill>
              </a:rPr>
              <a:t>500</a:t>
            </a:r>
            <a:r>
              <a:rPr lang="en-US" sz="2400" dirty="0"/>
              <a:t>).</a:t>
            </a:r>
            <a:endParaRPr lang="en-IN" sz="2400" dirty="0"/>
          </a:p>
        </p:txBody>
      </p:sp>
      <p:pic>
        <p:nvPicPr>
          <p:cNvPr id="4" name="Picture 3">
            <a:extLst>
              <a:ext uri="{FF2B5EF4-FFF2-40B4-BE49-F238E27FC236}">
                <a16:creationId xmlns:a16="http://schemas.microsoft.com/office/drawing/2014/main" id="{446775EE-3B5F-B146-D6CC-9AC82C2EAE9A}"/>
              </a:ext>
            </a:extLst>
          </p:cNvPr>
          <p:cNvPicPr>
            <a:picLocks noChangeAspect="1"/>
          </p:cNvPicPr>
          <p:nvPr/>
        </p:nvPicPr>
        <p:blipFill>
          <a:blip r:embed="rId2"/>
          <a:stretch>
            <a:fillRect/>
          </a:stretch>
        </p:blipFill>
        <p:spPr>
          <a:xfrm>
            <a:off x="1766685" y="2368437"/>
            <a:ext cx="7657143" cy="1838095"/>
          </a:xfrm>
          <a:prstGeom prst="rect">
            <a:avLst/>
          </a:prstGeom>
        </p:spPr>
      </p:pic>
    </p:spTree>
    <p:extLst>
      <p:ext uri="{BB962C8B-B14F-4D97-AF65-F5344CB8AC3E}">
        <p14:creationId xmlns:p14="http://schemas.microsoft.com/office/powerpoint/2010/main" val="3595698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45269-BBC7-9230-E55D-39E3994183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58347-B0DD-2F2D-60BB-8D83A09A0D53}"/>
              </a:ext>
            </a:extLst>
          </p:cNvPr>
          <p:cNvSpPr>
            <a:spLocks noGrp="1"/>
          </p:cNvSpPr>
          <p:nvPr>
            <p:ph idx="1"/>
          </p:nvPr>
        </p:nvSpPr>
        <p:spPr>
          <a:xfrm>
            <a:off x="777240" y="740229"/>
            <a:ext cx="10659110" cy="5436734"/>
          </a:xfrm>
        </p:spPr>
        <p:txBody>
          <a:bodyPr>
            <a:normAutofit/>
          </a:bodyPr>
          <a:lstStyle/>
          <a:p>
            <a:pPr marL="0" indent="0">
              <a:buNone/>
            </a:pPr>
            <a:r>
              <a:rPr lang="en-US" sz="2400" b="1" dirty="0"/>
              <a:t>4. </a:t>
            </a:r>
            <a:r>
              <a:rPr lang="en-US" sz="2400" b="1" dirty="0" err="1"/>
              <a:t>res.redirect</a:t>
            </a:r>
            <a:r>
              <a:rPr lang="en-US" sz="2400" b="1" dirty="0"/>
              <a:t>() → Redirects to </a:t>
            </a:r>
            <a:r>
              <a:rPr lang="en-US" sz="2400" b="1" dirty="0">
                <a:solidFill>
                  <a:srgbClr val="C00000"/>
                </a:solidFill>
              </a:rPr>
              <a:t>Another URL</a:t>
            </a:r>
          </a:p>
          <a:p>
            <a:pPr marL="0" indent="0">
              <a:buNone/>
            </a:pPr>
            <a:r>
              <a:rPr lang="en-US" sz="2400" dirty="0"/>
              <a:t>The </a:t>
            </a:r>
            <a:r>
              <a:rPr lang="en-US" sz="2400" dirty="0" err="1"/>
              <a:t>res.redirect</a:t>
            </a:r>
            <a:r>
              <a:rPr lang="en-US" sz="2400" dirty="0"/>
              <a:t>() method sends an HTTP </a:t>
            </a:r>
            <a:r>
              <a:rPr lang="en-US" sz="2400" b="1" dirty="0">
                <a:solidFill>
                  <a:srgbClr val="C00000"/>
                </a:solidFill>
              </a:rPr>
              <a:t>redirect response </a:t>
            </a:r>
            <a:r>
              <a:rPr lang="en-US" sz="2400" dirty="0"/>
              <a:t>to </a:t>
            </a:r>
            <a:r>
              <a:rPr lang="en-US" sz="2400" b="1" dirty="0"/>
              <a:t>another URL</a:t>
            </a:r>
            <a:r>
              <a:rPr lang="en-US" sz="2400" dirty="0"/>
              <a:t>.</a:t>
            </a:r>
          </a:p>
          <a:p>
            <a:pPr marL="0" indent="0">
              <a:buNone/>
            </a:pPr>
            <a:r>
              <a:rPr lang="en-US" sz="2400" b="1" dirty="0"/>
              <a:t>Example: </a:t>
            </a:r>
            <a:r>
              <a:rPr lang="en-US" sz="2400" dirty="0"/>
              <a:t>Redirect to Another Page</a:t>
            </a:r>
            <a:endParaRPr lang="en-IN" sz="2400" dirty="0"/>
          </a:p>
        </p:txBody>
      </p:sp>
      <p:pic>
        <p:nvPicPr>
          <p:cNvPr id="4" name="Picture 3">
            <a:extLst>
              <a:ext uri="{FF2B5EF4-FFF2-40B4-BE49-F238E27FC236}">
                <a16:creationId xmlns:a16="http://schemas.microsoft.com/office/drawing/2014/main" id="{6CD4265E-B4F8-D6CC-9A26-7455EF94DCD2}"/>
              </a:ext>
            </a:extLst>
          </p:cNvPr>
          <p:cNvPicPr>
            <a:picLocks noChangeAspect="1"/>
          </p:cNvPicPr>
          <p:nvPr/>
        </p:nvPicPr>
        <p:blipFill>
          <a:blip r:embed="rId2"/>
          <a:stretch>
            <a:fillRect/>
          </a:stretch>
        </p:blipFill>
        <p:spPr>
          <a:xfrm>
            <a:off x="997181" y="2176963"/>
            <a:ext cx="7323809" cy="4000000"/>
          </a:xfrm>
          <a:prstGeom prst="rect">
            <a:avLst/>
          </a:prstGeom>
        </p:spPr>
      </p:pic>
    </p:spTree>
    <p:extLst>
      <p:ext uri="{BB962C8B-B14F-4D97-AF65-F5344CB8AC3E}">
        <p14:creationId xmlns:p14="http://schemas.microsoft.com/office/powerpoint/2010/main" val="2979989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B4A8F-7440-2C92-F4DB-484FD49CE2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C74C17-7D5E-E899-D7ED-06C46F8F2F6A}"/>
              </a:ext>
            </a:extLst>
          </p:cNvPr>
          <p:cNvSpPr>
            <a:spLocks noGrp="1"/>
          </p:cNvSpPr>
          <p:nvPr>
            <p:ph idx="1"/>
          </p:nvPr>
        </p:nvSpPr>
        <p:spPr>
          <a:xfrm>
            <a:off x="777240" y="740229"/>
            <a:ext cx="10659110" cy="5436734"/>
          </a:xfrm>
        </p:spPr>
        <p:txBody>
          <a:bodyPr>
            <a:normAutofit/>
          </a:bodyPr>
          <a:lstStyle/>
          <a:p>
            <a:pPr marL="0" indent="0">
              <a:buNone/>
            </a:pPr>
            <a:r>
              <a:rPr lang="en-US" sz="2400" b="1" dirty="0"/>
              <a:t>5. </a:t>
            </a:r>
            <a:r>
              <a:rPr lang="en-US" sz="2400" b="1" dirty="0" err="1"/>
              <a:t>res.sendFile</a:t>
            </a:r>
            <a:r>
              <a:rPr lang="en-US" sz="2400" b="1" dirty="0"/>
              <a:t>() → Sends a File</a:t>
            </a:r>
          </a:p>
          <a:p>
            <a:pPr marL="0" indent="0">
              <a:buNone/>
            </a:pPr>
            <a:r>
              <a:rPr lang="en-US" sz="2400" dirty="0"/>
              <a:t>The </a:t>
            </a:r>
            <a:r>
              <a:rPr lang="en-US" sz="2400" dirty="0" err="1"/>
              <a:t>res.sendFile</a:t>
            </a:r>
            <a:r>
              <a:rPr lang="en-US" sz="2400" dirty="0"/>
              <a:t>() method is used to </a:t>
            </a:r>
            <a:r>
              <a:rPr lang="en-US" sz="2400" b="1" dirty="0">
                <a:solidFill>
                  <a:srgbClr val="C00000"/>
                </a:solidFill>
              </a:rPr>
              <a:t>send files </a:t>
            </a:r>
            <a:r>
              <a:rPr lang="en-US" sz="2400" dirty="0"/>
              <a:t>(e.g., HTML, images, PDFs) </a:t>
            </a:r>
            <a:r>
              <a:rPr lang="en-US" sz="2400" b="1" dirty="0"/>
              <a:t>from the server.</a:t>
            </a:r>
          </a:p>
          <a:p>
            <a:pPr marL="0" indent="0">
              <a:buNone/>
            </a:pPr>
            <a:r>
              <a:rPr lang="en-US" sz="2400" b="1" dirty="0"/>
              <a:t>Example: </a:t>
            </a:r>
            <a:r>
              <a:rPr lang="en-US" sz="2400" dirty="0"/>
              <a:t>Sending an </a:t>
            </a:r>
            <a:r>
              <a:rPr lang="en-US" sz="2400" b="1" dirty="0"/>
              <a:t>HTML</a:t>
            </a:r>
            <a:r>
              <a:rPr lang="en-US" sz="2400" dirty="0"/>
              <a:t> File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Use this method for </a:t>
            </a:r>
            <a:r>
              <a:rPr lang="en-US" sz="2400" b="1" dirty="0">
                <a:solidFill>
                  <a:srgbClr val="C00000"/>
                </a:solidFill>
              </a:rPr>
              <a:t>serving static files </a:t>
            </a:r>
            <a:r>
              <a:rPr lang="en-US" sz="2400" dirty="0"/>
              <a:t>like HTML, images, PDFs, etc.</a:t>
            </a:r>
            <a:endParaRPr lang="en-IN" sz="2400" dirty="0"/>
          </a:p>
        </p:txBody>
      </p:sp>
      <p:pic>
        <p:nvPicPr>
          <p:cNvPr id="4" name="Picture 3">
            <a:extLst>
              <a:ext uri="{FF2B5EF4-FFF2-40B4-BE49-F238E27FC236}">
                <a16:creationId xmlns:a16="http://schemas.microsoft.com/office/drawing/2014/main" id="{891AB65D-F118-B537-27C6-991BD73ACBD4}"/>
              </a:ext>
            </a:extLst>
          </p:cNvPr>
          <p:cNvPicPr>
            <a:picLocks noChangeAspect="1"/>
          </p:cNvPicPr>
          <p:nvPr/>
        </p:nvPicPr>
        <p:blipFill>
          <a:blip r:embed="rId3"/>
          <a:stretch>
            <a:fillRect/>
          </a:stretch>
        </p:blipFill>
        <p:spPr>
          <a:xfrm>
            <a:off x="1257201" y="2548114"/>
            <a:ext cx="9285714" cy="2828571"/>
          </a:xfrm>
          <a:prstGeom prst="rect">
            <a:avLst/>
          </a:prstGeom>
        </p:spPr>
      </p:pic>
    </p:spTree>
    <p:extLst>
      <p:ext uri="{BB962C8B-B14F-4D97-AF65-F5344CB8AC3E}">
        <p14:creationId xmlns:p14="http://schemas.microsoft.com/office/powerpoint/2010/main" val="3529978163"/>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D7EF-44DD-CC54-85F2-FBBE6C9FFD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2E4BB-9219-FAAC-7359-6F84E2CEF826}"/>
              </a:ext>
            </a:extLst>
          </p:cNvPr>
          <p:cNvSpPr>
            <a:spLocks noGrp="1"/>
          </p:cNvSpPr>
          <p:nvPr>
            <p:ph idx="1"/>
          </p:nvPr>
        </p:nvSpPr>
        <p:spPr>
          <a:xfrm>
            <a:off x="777240" y="740229"/>
            <a:ext cx="10659110" cy="5436734"/>
          </a:xfrm>
        </p:spPr>
        <p:txBody>
          <a:bodyPr>
            <a:normAutofit/>
          </a:bodyPr>
          <a:lstStyle/>
          <a:p>
            <a:pPr marL="0" indent="0">
              <a:buNone/>
            </a:pPr>
            <a:r>
              <a:rPr lang="en-US" sz="2400" b="1" dirty="0"/>
              <a:t>6. </a:t>
            </a:r>
            <a:r>
              <a:rPr lang="en-US" sz="2400" b="1" dirty="0" err="1"/>
              <a:t>res.download</a:t>
            </a:r>
            <a:r>
              <a:rPr lang="en-US" sz="2400" b="1" dirty="0"/>
              <a:t>() → Prompts File Download</a:t>
            </a:r>
          </a:p>
          <a:p>
            <a:pPr marL="0" indent="0">
              <a:buNone/>
            </a:pPr>
            <a:r>
              <a:rPr lang="en-US" sz="2400" dirty="0"/>
              <a:t>The </a:t>
            </a:r>
            <a:r>
              <a:rPr lang="en-US" sz="2400" dirty="0" err="1"/>
              <a:t>res.download</a:t>
            </a:r>
            <a:r>
              <a:rPr lang="en-US" sz="2400" dirty="0"/>
              <a:t>() method allows </a:t>
            </a:r>
            <a:r>
              <a:rPr lang="en-US" sz="2400" b="1" dirty="0">
                <a:solidFill>
                  <a:srgbClr val="C00000"/>
                </a:solidFill>
              </a:rPr>
              <a:t>users to download a file</a:t>
            </a:r>
            <a:r>
              <a:rPr lang="en-US" sz="2400" dirty="0"/>
              <a:t>.</a:t>
            </a:r>
          </a:p>
          <a:p>
            <a:pPr marL="0" indent="0">
              <a:buNone/>
            </a:pPr>
            <a:r>
              <a:rPr lang="en-US" sz="2400" b="1" dirty="0"/>
              <a:t>Example: Download a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Response: </a:t>
            </a:r>
            <a:r>
              <a:rPr lang="en-US" sz="2400" dirty="0"/>
              <a:t>Prompts the user to download sample.pdf.</a:t>
            </a:r>
          </a:p>
          <a:p>
            <a:pPr marL="0" indent="0">
              <a:buNone/>
            </a:pPr>
            <a:r>
              <a:rPr lang="en-US" sz="2400" dirty="0"/>
              <a:t>✅ Use this method when you want users to download files instead of viewing them.</a:t>
            </a:r>
            <a:endParaRPr lang="en-IN" sz="2400" dirty="0"/>
          </a:p>
        </p:txBody>
      </p:sp>
      <p:pic>
        <p:nvPicPr>
          <p:cNvPr id="5" name="Picture 4">
            <a:extLst>
              <a:ext uri="{FF2B5EF4-FFF2-40B4-BE49-F238E27FC236}">
                <a16:creationId xmlns:a16="http://schemas.microsoft.com/office/drawing/2014/main" id="{6FC9D83B-2FB4-640C-3BFB-CA09DF026B0A}"/>
              </a:ext>
            </a:extLst>
          </p:cNvPr>
          <p:cNvPicPr>
            <a:picLocks noChangeAspect="1"/>
          </p:cNvPicPr>
          <p:nvPr/>
        </p:nvPicPr>
        <p:blipFill>
          <a:blip r:embed="rId2"/>
          <a:stretch>
            <a:fillRect/>
          </a:stretch>
        </p:blipFill>
        <p:spPr>
          <a:xfrm>
            <a:off x="1414285" y="2352809"/>
            <a:ext cx="8057143" cy="2152381"/>
          </a:xfrm>
          <a:prstGeom prst="rect">
            <a:avLst/>
          </a:prstGeom>
        </p:spPr>
      </p:pic>
    </p:spTree>
    <p:extLst>
      <p:ext uri="{BB962C8B-B14F-4D97-AF65-F5344CB8AC3E}">
        <p14:creationId xmlns:p14="http://schemas.microsoft.com/office/powerpoint/2010/main" val="4115747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B9F70-A210-51B1-2E1F-379B908E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FFF82-7E86-126B-57BA-94C08AC13D04}"/>
              </a:ext>
            </a:extLst>
          </p:cNvPr>
          <p:cNvSpPr>
            <a:spLocks noGrp="1"/>
          </p:cNvSpPr>
          <p:nvPr>
            <p:ph idx="1"/>
          </p:nvPr>
        </p:nvSpPr>
        <p:spPr>
          <a:xfrm>
            <a:off x="777240" y="740229"/>
            <a:ext cx="10659110" cy="5436734"/>
          </a:xfrm>
        </p:spPr>
        <p:txBody>
          <a:bodyPr>
            <a:normAutofit/>
          </a:bodyPr>
          <a:lstStyle/>
          <a:p>
            <a:pPr marL="0" indent="0">
              <a:buNone/>
            </a:pPr>
            <a:r>
              <a:rPr lang="en-US" sz="2400" b="1" dirty="0"/>
              <a:t>7. </a:t>
            </a:r>
            <a:r>
              <a:rPr lang="en-US" sz="2400" b="1" dirty="0" err="1"/>
              <a:t>res.set</a:t>
            </a:r>
            <a:r>
              <a:rPr lang="en-US" sz="2400" b="1" dirty="0"/>
              <a:t>() → Sets HTTP Headers</a:t>
            </a:r>
          </a:p>
          <a:p>
            <a:pPr marL="0" indent="0">
              <a:buNone/>
            </a:pPr>
            <a:r>
              <a:rPr lang="en-US" sz="2400" dirty="0"/>
              <a:t>You can </a:t>
            </a:r>
            <a:r>
              <a:rPr lang="en-US" sz="2400" b="1" dirty="0"/>
              <a:t>manually set response headers </a:t>
            </a:r>
            <a:r>
              <a:rPr lang="en-US" sz="2400" dirty="0"/>
              <a:t>using </a:t>
            </a:r>
            <a:r>
              <a:rPr lang="en-US" sz="2400" b="1" dirty="0" err="1"/>
              <a:t>res.set</a:t>
            </a:r>
            <a:r>
              <a:rPr lang="en-US" sz="2400" b="1" dirty="0"/>
              <a:t>().</a:t>
            </a:r>
          </a:p>
          <a:p>
            <a:pPr marL="0" indent="0">
              <a:buNone/>
            </a:pPr>
            <a:r>
              <a:rPr lang="en-US" sz="2400" b="1" dirty="0"/>
              <a:t>Example: </a:t>
            </a:r>
            <a:r>
              <a:rPr lang="en-US" sz="2400" dirty="0"/>
              <a:t>Custom Header</a:t>
            </a:r>
            <a:endParaRPr lang="en-IN" sz="2400" dirty="0"/>
          </a:p>
        </p:txBody>
      </p:sp>
      <p:pic>
        <p:nvPicPr>
          <p:cNvPr id="4" name="Picture 3">
            <a:extLst>
              <a:ext uri="{FF2B5EF4-FFF2-40B4-BE49-F238E27FC236}">
                <a16:creationId xmlns:a16="http://schemas.microsoft.com/office/drawing/2014/main" id="{56B423FF-C076-1267-2191-7191FA3B9559}"/>
              </a:ext>
            </a:extLst>
          </p:cNvPr>
          <p:cNvPicPr>
            <a:picLocks noChangeAspect="1"/>
          </p:cNvPicPr>
          <p:nvPr/>
        </p:nvPicPr>
        <p:blipFill>
          <a:blip r:embed="rId2"/>
          <a:stretch>
            <a:fillRect/>
          </a:stretch>
        </p:blipFill>
        <p:spPr>
          <a:xfrm>
            <a:off x="1169188" y="2193777"/>
            <a:ext cx="9714286" cy="2714286"/>
          </a:xfrm>
          <a:prstGeom prst="rect">
            <a:avLst/>
          </a:prstGeom>
        </p:spPr>
      </p:pic>
    </p:spTree>
    <p:extLst>
      <p:ext uri="{BB962C8B-B14F-4D97-AF65-F5344CB8AC3E}">
        <p14:creationId xmlns:p14="http://schemas.microsoft.com/office/powerpoint/2010/main" val="1034130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46085-F946-E02E-A8BF-0E9B0B505FA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EC81F-0BB2-987B-9B3B-582AE3151626}"/>
              </a:ext>
            </a:extLst>
          </p:cNvPr>
          <p:cNvSpPr>
            <a:spLocks noGrp="1"/>
          </p:cNvSpPr>
          <p:nvPr>
            <p:ph idx="1"/>
          </p:nvPr>
        </p:nvSpPr>
        <p:spPr>
          <a:xfrm>
            <a:off x="777240" y="740229"/>
            <a:ext cx="10659110" cy="5436734"/>
          </a:xfrm>
        </p:spPr>
        <p:txBody>
          <a:bodyPr>
            <a:normAutofit/>
          </a:bodyPr>
          <a:lstStyle/>
          <a:p>
            <a:pPr marL="0" indent="0">
              <a:buNone/>
            </a:pPr>
            <a:r>
              <a:rPr lang="en-US" sz="2400" b="1" dirty="0"/>
              <a:t>8. </a:t>
            </a:r>
            <a:r>
              <a:rPr lang="en-US" sz="2400" b="1" dirty="0" err="1"/>
              <a:t>res.end</a:t>
            </a:r>
            <a:r>
              <a:rPr lang="en-US" sz="2400" b="1" dirty="0"/>
              <a:t>() → Ends the Response</a:t>
            </a:r>
          </a:p>
          <a:p>
            <a:pPr marL="0" indent="0">
              <a:buNone/>
            </a:pPr>
            <a:r>
              <a:rPr lang="en-US" sz="2400" dirty="0"/>
              <a:t>The </a:t>
            </a:r>
            <a:r>
              <a:rPr lang="en-US" sz="2400" dirty="0" err="1"/>
              <a:t>res.end</a:t>
            </a:r>
            <a:r>
              <a:rPr lang="en-US" sz="2400" dirty="0"/>
              <a:t>() method </a:t>
            </a:r>
            <a:r>
              <a:rPr lang="en-US" sz="2400" b="1" dirty="0">
                <a:solidFill>
                  <a:srgbClr val="C00000"/>
                </a:solidFill>
              </a:rPr>
              <a:t>ends the response process </a:t>
            </a:r>
            <a:r>
              <a:rPr lang="en-US" sz="2400" dirty="0"/>
              <a:t>without sending any content.</a:t>
            </a:r>
          </a:p>
          <a:p>
            <a:pPr marL="0" indent="0">
              <a:buNone/>
            </a:pPr>
            <a:r>
              <a:rPr lang="en-US" sz="2400" b="1" dirty="0"/>
              <a:t>Example: </a:t>
            </a:r>
            <a:r>
              <a:rPr lang="en-US" sz="2400" dirty="0"/>
              <a:t>Ending a Response</a:t>
            </a:r>
            <a:endParaRPr lang="en-IN" sz="2400" dirty="0"/>
          </a:p>
        </p:txBody>
      </p:sp>
      <p:pic>
        <p:nvPicPr>
          <p:cNvPr id="4" name="Picture 3">
            <a:extLst>
              <a:ext uri="{FF2B5EF4-FFF2-40B4-BE49-F238E27FC236}">
                <a16:creationId xmlns:a16="http://schemas.microsoft.com/office/drawing/2014/main" id="{AA9C3F63-6612-619D-BEBA-C3CCFFDE1CDB}"/>
              </a:ext>
            </a:extLst>
          </p:cNvPr>
          <p:cNvPicPr>
            <a:picLocks noChangeAspect="1"/>
          </p:cNvPicPr>
          <p:nvPr/>
        </p:nvPicPr>
        <p:blipFill>
          <a:blip r:embed="rId2"/>
          <a:stretch>
            <a:fillRect/>
          </a:stretch>
        </p:blipFill>
        <p:spPr>
          <a:xfrm>
            <a:off x="1183307" y="2276657"/>
            <a:ext cx="8326453" cy="2643045"/>
          </a:xfrm>
          <a:prstGeom prst="rect">
            <a:avLst/>
          </a:prstGeom>
        </p:spPr>
      </p:pic>
    </p:spTree>
    <p:extLst>
      <p:ext uri="{BB962C8B-B14F-4D97-AF65-F5344CB8AC3E}">
        <p14:creationId xmlns:p14="http://schemas.microsoft.com/office/powerpoint/2010/main" val="353514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2595C-1B2F-9321-F777-152A4491C9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36948-7B30-07CF-6CD1-0144EACDD7DB}"/>
              </a:ext>
            </a:extLst>
          </p:cNvPr>
          <p:cNvSpPr>
            <a:spLocks noGrp="1"/>
          </p:cNvSpPr>
          <p:nvPr>
            <p:ph idx="1"/>
          </p:nvPr>
        </p:nvSpPr>
        <p:spPr>
          <a:xfrm>
            <a:off x="777240" y="740229"/>
            <a:ext cx="10659110" cy="5436734"/>
          </a:xfrm>
        </p:spPr>
        <p:txBody>
          <a:bodyPr>
            <a:normAutofit/>
          </a:bodyPr>
          <a:lstStyle/>
          <a:p>
            <a:pPr marL="0" indent="0">
              <a:buNone/>
            </a:pPr>
            <a:r>
              <a:rPr lang="en-IN" sz="2400" b="1" dirty="0"/>
              <a:t>9. </a:t>
            </a:r>
            <a:r>
              <a:rPr lang="en-IN" sz="2400" b="1" dirty="0" err="1"/>
              <a:t>res.render</a:t>
            </a:r>
            <a:r>
              <a:rPr lang="en-IN" sz="2400" b="1" dirty="0"/>
              <a:t>() → Renders a Template (Used with </a:t>
            </a:r>
            <a:r>
              <a:rPr lang="en-IN" sz="2400" b="1" dirty="0">
                <a:solidFill>
                  <a:srgbClr val="C00000"/>
                </a:solidFill>
              </a:rPr>
              <a:t>Templating Engines</a:t>
            </a:r>
            <a:r>
              <a:rPr lang="en-IN" sz="2400" b="1" dirty="0"/>
              <a:t>)</a:t>
            </a:r>
          </a:p>
          <a:p>
            <a:pPr marL="0" indent="0">
              <a:buNone/>
            </a:pPr>
            <a:r>
              <a:rPr lang="en-IN" sz="2400" dirty="0"/>
              <a:t>If you’re using </a:t>
            </a:r>
            <a:r>
              <a:rPr lang="en-IN" sz="2400" b="1" dirty="0"/>
              <a:t>EJS</a:t>
            </a:r>
            <a:r>
              <a:rPr lang="en-IN" sz="2400" dirty="0"/>
              <a:t>, </a:t>
            </a:r>
            <a:r>
              <a:rPr lang="en-IN" sz="2400" b="1" dirty="0"/>
              <a:t>Pug</a:t>
            </a:r>
            <a:r>
              <a:rPr lang="en-IN" sz="2400" dirty="0"/>
              <a:t>, </a:t>
            </a:r>
            <a:r>
              <a:rPr lang="en-IN" sz="2400" b="1" dirty="0"/>
              <a:t>Handlebars</a:t>
            </a:r>
            <a:r>
              <a:rPr lang="en-IN" sz="2400" dirty="0"/>
              <a:t>, etc., you can use </a:t>
            </a:r>
            <a:r>
              <a:rPr lang="en-IN" sz="2400" dirty="0" err="1"/>
              <a:t>res.render</a:t>
            </a:r>
            <a:r>
              <a:rPr lang="en-IN" sz="2400" dirty="0"/>
              <a:t>() to render HTML views.</a:t>
            </a:r>
          </a:p>
          <a:p>
            <a:pPr marL="0" indent="0">
              <a:buNone/>
            </a:pPr>
            <a:r>
              <a:rPr lang="en-IN" sz="2400" b="1" dirty="0"/>
              <a:t>Example: </a:t>
            </a:r>
            <a:r>
              <a:rPr lang="en-IN" sz="2400" dirty="0"/>
              <a:t>Rendering an EJS Template</a:t>
            </a:r>
          </a:p>
        </p:txBody>
      </p:sp>
      <p:pic>
        <p:nvPicPr>
          <p:cNvPr id="4" name="Picture 3">
            <a:extLst>
              <a:ext uri="{FF2B5EF4-FFF2-40B4-BE49-F238E27FC236}">
                <a16:creationId xmlns:a16="http://schemas.microsoft.com/office/drawing/2014/main" id="{B56341EF-6843-E098-7C49-C452E473FD49}"/>
              </a:ext>
            </a:extLst>
          </p:cNvPr>
          <p:cNvPicPr>
            <a:picLocks noChangeAspect="1"/>
          </p:cNvPicPr>
          <p:nvPr/>
        </p:nvPicPr>
        <p:blipFill>
          <a:blip r:embed="rId2"/>
          <a:stretch>
            <a:fillRect/>
          </a:stretch>
        </p:blipFill>
        <p:spPr>
          <a:xfrm>
            <a:off x="1629683" y="2634783"/>
            <a:ext cx="8009524" cy="2685714"/>
          </a:xfrm>
          <a:prstGeom prst="rect">
            <a:avLst/>
          </a:prstGeom>
        </p:spPr>
      </p:pic>
    </p:spTree>
    <p:extLst>
      <p:ext uri="{BB962C8B-B14F-4D97-AF65-F5344CB8AC3E}">
        <p14:creationId xmlns:p14="http://schemas.microsoft.com/office/powerpoint/2010/main" val="392073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24A9-AFEA-F328-C143-3E42D27312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A24B3-5DFE-20CF-522F-AAAC62068E8F}"/>
              </a:ext>
            </a:extLst>
          </p:cNvPr>
          <p:cNvSpPr>
            <a:spLocks noGrp="1"/>
          </p:cNvSpPr>
          <p:nvPr>
            <p:ph idx="1"/>
          </p:nvPr>
        </p:nvSpPr>
        <p:spPr>
          <a:xfrm>
            <a:off x="766444" y="500744"/>
            <a:ext cx="10659110" cy="5436734"/>
          </a:xfrm>
        </p:spPr>
        <p:txBody>
          <a:bodyPr>
            <a:normAutofit/>
          </a:bodyPr>
          <a:lstStyle/>
          <a:p>
            <a:pPr marL="0" indent="0">
              <a:buNone/>
            </a:pPr>
            <a:r>
              <a:rPr lang="en-US" sz="2400" b="1" dirty="0">
                <a:solidFill>
                  <a:srgbClr val="C00000"/>
                </a:solidFill>
              </a:rPr>
              <a:t>Step 2: </a:t>
            </a:r>
            <a:r>
              <a:rPr lang="en-US" sz="2400" b="1" dirty="0"/>
              <a:t>Create a Simple Express Server</a:t>
            </a:r>
          </a:p>
          <a:p>
            <a:pPr marL="0" indent="0">
              <a:buNone/>
            </a:pPr>
            <a:r>
              <a:rPr lang="en-US" sz="2400" dirty="0"/>
              <a:t>Create a file </a:t>
            </a:r>
            <a:r>
              <a:rPr lang="en-US" sz="2400" b="1" dirty="0"/>
              <a:t>server.js </a:t>
            </a:r>
            <a:r>
              <a:rPr lang="en-US" sz="2400" dirty="0"/>
              <a:t>and add the following code:</a:t>
            </a:r>
            <a:endParaRPr lang="en-IN" sz="2400" dirty="0"/>
          </a:p>
        </p:txBody>
      </p:sp>
      <p:pic>
        <p:nvPicPr>
          <p:cNvPr id="4" name="Picture 3">
            <a:extLst>
              <a:ext uri="{FF2B5EF4-FFF2-40B4-BE49-F238E27FC236}">
                <a16:creationId xmlns:a16="http://schemas.microsoft.com/office/drawing/2014/main" id="{E9CA07AC-787E-5D11-C548-E5203FA5DB60}"/>
              </a:ext>
            </a:extLst>
          </p:cNvPr>
          <p:cNvPicPr>
            <a:picLocks noChangeAspect="1"/>
          </p:cNvPicPr>
          <p:nvPr/>
        </p:nvPicPr>
        <p:blipFill>
          <a:blip r:embed="rId2"/>
          <a:stretch>
            <a:fillRect/>
          </a:stretch>
        </p:blipFill>
        <p:spPr>
          <a:xfrm>
            <a:off x="1415142" y="1507684"/>
            <a:ext cx="9361715" cy="4918987"/>
          </a:xfrm>
          <a:prstGeom prst="rect">
            <a:avLst/>
          </a:prstGeom>
        </p:spPr>
      </p:pic>
    </p:spTree>
    <p:extLst>
      <p:ext uri="{BB962C8B-B14F-4D97-AF65-F5344CB8AC3E}">
        <p14:creationId xmlns:p14="http://schemas.microsoft.com/office/powerpoint/2010/main" val="595833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19B8B-58A0-FFE6-6936-F0951F1C1B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80E84-CDFD-AAC9-1FF0-2B3330D6BBA2}"/>
              </a:ext>
            </a:extLst>
          </p:cNvPr>
          <p:cNvSpPr>
            <a:spLocks noGrp="1"/>
          </p:cNvSpPr>
          <p:nvPr>
            <p:ph idx="1"/>
          </p:nvPr>
        </p:nvSpPr>
        <p:spPr>
          <a:xfrm>
            <a:off x="777240" y="740229"/>
            <a:ext cx="10659110" cy="5436734"/>
          </a:xfrm>
        </p:spPr>
        <p:txBody>
          <a:bodyPr>
            <a:normAutofit/>
          </a:bodyPr>
          <a:lstStyle/>
          <a:p>
            <a:pPr marL="0" indent="0">
              <a:buNone/>
            </a:pPr>
            <a:r>
              <a:rPr lang="en-US" sz="2400" b="1" dirty="0"/>
              <a:t>10. </a:t>
            </a:r>
            <a:r>
              <a:rPr lang="en-US" sz="2400" b="1" dirty="0" err="1"/>
              <a:t>res.cookie</a:t>
            </a:r>
            <a:r>
              <a:rPr lang="en-US" sz="2400" b="1" dirty="0"/>
              <a:t>() → Sets a Cookie</a:t>
            </a:r>
          </a:p>
          <a:p>
            <a:pPr marL="0" indent="0">
              <a:buNone/>
            </a:pPr>
            <a:r>
              <a:rPr lang="en-US" sz="2400" dirty="0"/>
              <a:t>The </a:t>
            </a:r>
            <a:r>
              <a:rPr lang="en-US" sz="2400" dirty="0" err="1"/>
              <a:t>res.cookie</a:t>
            </a:r>
            <a:r>
              <a:rPr lang="en-US" sz="2400" dirty="0"/>
              <a:t>() method allows you to </a:t>
            </a:r>
            <a:r>
              <a:rPr lang="en-US" sz="2400" b="1" dirty="0"/>
              <a:t>set cookies in the client’s </a:t>
            </a:r>
            <a:r>
              <a:rPr lang="en-US" sz="2400" b="1" dirty="0">
                <a:solidFill>
                  <a:srgbClr val="C00000"/>
                </a:solidFill>
              </a:rPr>
              <a:t>browser</a:t>
            </a:r>
            <a:r>
              <a:rPr lang="en-US" sz="2400" dirty="0"/>
              <a:t>.</a:t>
            </a:r>
          </a:p>
          <a:p>
            <a:pPr marL="0" indent="0">
              <a:buNone/>
            </a:pPr>
            <a:r>
              <a:rPr lang="en-US" sz="2400" b="1" dirty="0"/>
              <a:t>Example: </a:t>
            </a:r>
            <a:r>
              <a:rPr lang="en-US" sz="2400" dirty="0"/>
              <a:t>Setting a Cookie</a:t>
            </a:r>
            <a:endParaRPr lang="en-IN" sz="2400" dirty="0"/>
          </a:p>
        </p:txBody>
      </p:sp>
      <p:pic>
        <p:nvPicPr>
          <p:cNvPr id="6" name="Picture 5">
            <a:extLst>
              <a:ext uri="{FF2B5EF4-FFF2-40B4-BE49-F238E27FC236}">
                <a16:creationId xmlns:a16="http://schemas.microsoft.com/office/drawing/2014/main" id="{D6D6A862-74A8-EA91-9160-D2D61667DD22}"/>
              </a:ext>
            </a:extLst>
          </p:cNvPr>
          <p:cNvPicPr>
            <a:picLocks noChangeAspect="1"/>
          </p:cNvPicPr>
          <p:nvPr/>
        </p:nvPicPr>
        <p:blipFill>
          <a:blip r:embed="rId2"/>
          <a:stretch>
            <a:fillRect/>
          </a:stretch>
        </p:blipFill>
        <p:spPr>
          <a:xfrm>
            <a:off x="755650" y="2452100"/>
            <a:ext cx="10981509" cy="2012991"/>
          </a:xfrm>
          <a:prstGeom prst="rect">
            <a:avLst/>
          </a:prstGeom>
        </p:spPr>
      </p:pic>
    </p:spTree>
    <p:extLst>
      <p:ext uri="{BB962C8B-B14F-4D97-AF65-F5344CB8AC3E}">
        <p14:creationId xmlns:p14="http://schemas.microsoft.com/office/powerpoint/2010/main" val="3002036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850B1-A199-CA6B-38C5-28C5121098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DA1540-55A0-3525-F11A-EC315509C1A8}"/>
              </a:ext>
            </a:extLst>
          </p:cNvPr>
          <p:cNvSpPr>
            <a:spLocks noGrp="1"/>
          </p:cNvSpPr>
          <p:nvPr>
            <p:ph idx="1"/>
          </p:nvPr>
        </p:nvSpPr>
        <p:spPr>
          <a:xfrm>
            <a:off x="777240" y="740229"/>
            <a:ext cx="10659110" cy="5436734"/>
          </a:xfrm>
        </p:spPr>
        <p:txBody>
          <a:bodyPr>
            <a:normAutofit/>
          </a:bodyPr>
          <a:lstStyle/>
          <a:p>
            <a:pPr marL="0" indent="0">
              <a:buNone/>
            </a:pPr>
            <a:r>
              <a:rPr lang="en-US" sz="2400" b="1" dirty="0"/>
              <a:t>Chaining Route Handlers:</a:t>
            </a:r>
          </a:p>
          <a:p>
            <a:pPr marL="0" indent="0">
              <a:buNone/>
            </a:pPr>
            <a:r>
              <a:rPr lang="en-US" sz="2400" b="1" dirty="0"/>
              <a:t>What is </a:t>
            </a:r>
            <a:r>
              <a:rPr lang="en-US" sz="2400" b="1" dirty="0">
                <a:solidFill>
                  <a:srgbClr val="C00000"/>
                </a:solidFill>
              </a:rPr>
              <a:t>Route Chaining</a:t>
            </a:r>
            <a:r>
              <a:rPr lang="en-US" sz="2400" b="1" dirty="0"/>
              <a:t>?</a:t>
            </a:r>
          </a:p>
          <a:p>
            <a:pPr marL="0" indent="0">
              <a:buNone/>
            </a:pPr>
            <a:r>
              <a:rPr lang="en-US" sz="2400" dirty="0"/>
              <a:t>In Express.js, route chaining allows </a:t>
            </a:r>
            <a:r>
              <a:rPr lang="en-US" sz="2400" b="1" dirty="0"/>
              <a:t>multiple middleware functions </a:t>
            </a:r>
            <a:r>
              <a:rPr lang="en-US" sz="2400" dirty="0"/>
              <a:t>or </a:t>
            </a:r>
            <a:r>
              <a:rPr lang="en-US" sz="2400" b="1" dirty="0"/>
              <a:t>route</a:t>
            </a:r>
            <a:r>
              <a:rPr lang="en-US" sz="2400" dirty="0"/>
              <a:t> </a:t>
            </a:r>
            <a:r>
              <a:rPr lang="en-US" sz="2400" b="1" dirty="0"/>
              <a:t>handlers</a:t>
            </a:r>
            <a:r>
              <a:rPr lang="en-US" sz="2400" dirty="0"/>
              <a:t> to be </a:t>
            </a:r>
            <a:r>
              <a:rPr lang="en-US" sz="2400" b="1" dirty="0">
                <a:solidFill>
                  <a:srgbClr val="C00000"/>
                </a:solidFill>
              </a:rPr>
              <a:t>executed</a:t>
            </a:r>
            <a:r>
              <a:rPr lang="en-US" sz="2400" dirty="0"/>
              <a:t> </a:t>
            </a:r>
            <a:r>
              <a:rPr lang="en-US" sz="2400" b="1" dirty="0">
                <a:solidFill>
                  <a:srgbClr val="C00000"/>
                </a:solidFill>
              </a:rPr>
              <a:t>sequentially</a:t>
            </a:r>
            <a:r>
              <a:rPr lang="en-US" sz="2400" dirty="0"/>
              <a:t> for a </a:t>
            </a:r>
            <a:r>
              <a:rPr lang="en-US" sz="2400" b="1" dirty="0"/>
              <a:t>single request</a:t>
            </a:r>
            <a:r>
              <a:rPr lang="en-US" sz="2400" dirty="0"/>
              <a:t>. This is useful when handling </a:t>
            </a:r>
            <a:r>
              <a:rPr lang="en-US" sz="2400" b="1" dirty="0">
                <a:solidFill>
                  <a:srgbClr val="C00000"/>
                </a:solidFill>
              </a:rPr>
              <a:t>authentication</a:t>
            </a:r>
            <a:r>
              <a:rPr lang="en-US" sz="2400" dirty="0"/>
              <a:t>, </a:t>
            </a:r>
            <a:r>
              <a:rPr lang="en-US" sz="2400" b="1" dirty="0">
                <a:solidFill>
                  <a:srgbClr val="C00000"/>
                </a:solidFill>
              </a:rPr>
              <a:t>validation</a:t>
            </a:r>
            <a:r>
              <a:rPr lang="en-US" sz="2400" dirty="0"/>
              <a:t>, </a:t>
            </a:r>
            <a:r>
              <a:rPr lang="en-US" sz="2400" b="1" dirty="0">
                <a:solidFill>
                  <a:srgbClr val="C00000"/>
                </a:solidFill>
              </a:rPr>
              <a:t>logging</a:t>
            </a:r>
            <a:r>
              <a:rPr lang="en-US" sz="2400" dirty="0"/>
              <a:t>, </a:t>
            </a:r>
            <a:r>
              <a:rPr lang="en-US" sz="2400" b="1" dirty="0">
                <a:solidFill>
                  <a:srgbClr val="C00000"/>
                </a:solidFill>
              </a:rPr>
              <a:t>error</a:t>
            </a:r>
            <a:r>
              <a:rPr lang="en-US" sz="2400" dirty="0"/>
              <a:t> </a:t>
            </a:r>
            <a:r>
              <a:rPr lang="en-US" sz="2400" b="1" dirty="0">
                <a:solidFill>
                  <a:srgbClr val="C00000"/>
                </a:solidFill>
              </a:rPr>
              <a:t>handling</a:t>
            </a:r>
            <a:r>
              <a:rPr lang="en-US" sz="2400" dirty="0"/>
              <a:t>, or </a:t>
            </a:r>
            <a:r>
              <a:rPr lang="en-US" sz="2400" b="1" dirty="0">
                <a:solidFill>
                  <a:srgbClr val="C00000"/>
                </a:solidFill>
              </a:rPr>
              <a:t>breaking</a:t>
            </a:r>
            <a:r>
              <a:rPr lang="en-US" sz="2400" dirty="0"/>
              <a:t> a </a:t>
            </a:r>
            <a:r>
              <a:rPr lang="en-US" sz="2400" b="1" dirty="0">
                <a:solidFill>
                  <a:srgbClr val="C00000"/>
                </a:solidFill>
              </a:rPr>
              <a:t>complex</a:t>
            </a:r>
            <a:r>
              <a:rPr lang="en-US" sz="2400" dirty="0"/>
              <a:t> </a:t>
            </a:r>
            <a:r>
              <a:rPr lang="en-US" sz="2400" b="1" dirty="0">
                <a:solidFill>
                  <a:srgbClr val="C00000"/>
                </a:solidFill>
              </a:rPr>
              <a:t>route</a:t>
            </a:r>
            <a:r>
              <a:rPr lang="en-US" sz="2400" dirty="0"/>
              <a:t> into </a:t>
            </a:r>
            <a:r>
              <a:rPr lang="en-US" sz="2400" b="1" dirty="0"/>
              <a:t>multiple</a:t>
            </a:r>
            <a:r>
              <a:rPr lang="en-US" sz="2400" dirty="0"/>
              <a:t> </a:t>
            </a:r>
            <a:r>
              <a:rPr lang="en-US" sz="2400" b="1" dirty="0"/>
              <a:t>steps</a:t>
            </a:r>
            <a:r>
              <a:rPr lang="en-US" sz="2400" dirty="0"/>
              <a:t>.</a:t>
            </a:r>
          </a:p>
          <a:p>
            <a:pPr marL="0" indent="0">
              <a:buNone/>
            </a:pPr>
            <a:endParaRPr lang="en-US" sz="2400" b="1" dirty="0"/>
          </a:p>
          <a:p>
            <a:pPr marL="0" indent="0">
              <a:buNone/>
            </a:pPr>
            <a:r>
              <a:rPr lang="en-US" sz="2400" b="1" dirty="0"/>
              <a:t>Chaining Multiple Middleware and Route Handlers</a:t>
            </a:r>
          </a:p>
          <a:p>
            <a:pPr marL="0" indent="0">
              <a:buNone/>
            </a:pPr>
            <a:r>
              <a:rPr lang="en-US" sz="2400" dirty="0"/>
              <a:t>Express provides </a:t>
            </a:r>
            <a:r>
              <a:rPr lang="en-US" sz="2400" b="1" dirty="0">
                <a:solidFill>
                  <a:srgbClr val="C00000"/>
                </a:solidFill>
              </a:rPr>
              <a:t>two ways </a:t>
            </a:r>
            <a:r>
              <a:rPr lang="en-US" sz="2400" dirty="0"/>
              <a:t>to chain multiple handlers:</a:t>
            </a:r>
          </a:p>
          <a:p>
            <a:pPr marL="457200" indent="-457200">
              <a:buFont typeface="+mj-lt"/>
              <a:buAutoNum type="arabicPeriod"/>
            </a:pPr>
            <a:r>
              <a:rPr lang="en-US" sz="2400" dirty="0"/>
              <a:t>Using </a:t>
            </a:r>
            <a:r>
              <a:rPr lang="en-US" sz="2400" b="1" dirty="0">
                <a:solidFill>
                  <a:srgbClr val="C00000"/>
                </a:solidFill>
              </a:rPr>
              <a:t>multiple callback functions </a:t>
            </a:r>
            <a:r>
              <a:rPr lang="en-US" sz="2400" dirty="0"/>
              <a:t>in a single route.</a:t>
            </a:r>
          </a:p>
          <a:p>
            <a:pPr marL="457200" indent="-457200">
              <a:buFont typeface="+mj-lt"/>
              <a:buAutoNum type="arabicPeriod"/>
            </a:pPr>
            <a:r>
              <a:rPr lang="en-US" sz="2400" dirty="0"/>
              <a:t>Using </a:t>
            </a:r>
            <a:r>
              <a:rPr lang="en-US" sz="2400" b="1" dirty="0" err="1">
                <a:solidFill>
                  <a:srgbClr val="C00000"/>
                </a:solidFill>
              </a:rPr>
              <a:t>app.route</a:t>
            </a:r>
            <a:r>
              <a:rPr lang="en-US" sz="2400" b="1" dirty="0">
                <a:solidFill>
                  <a:srgbClr val="C00000"/>
                </a:solidFill>
              </a:rPr>
              <a:t>() </a:t>
            </a:r>
            <a:r>
              <a:rPr lang="en-US" sz="2400" dirty="0"/>
              <a:t>for grouping routes with the same path but different HTTP methods.</a:t>
            </a:r>
            <a:endParaRPr lang="en-IN" sz="2400" dirty="0"/>
          </a:p>
        </p:txBody>
      </p:sp>
    </p:spTree>
    <p:extLst>
      <p:ext uri="{BB962C8B-B14F-4D97-AF65-F5344CB8AC3E}">
        <p14:creationId xmlns:p14="http://schemas.microsoft.com/office/powerpoint/2010/main" val="171750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EDB0-132A-9AF0-F06A-D7E9C2647E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BD8E7-484E-DF6C-7FC1-36CDA0A3292C}"/>
              </a:ext>
            </a:extLst>
          </p:cNvPr>
          <p:cNvSpPr>
            <a:spLocks noGrp="1"/>
          </p:cNvSpPr>
          <p:nvPr>
            <p:ph idx="1"/>
          </p:nvPr>
        </p:nvSpPr>
        <p:spPr>
          <a:xfrm>
            <a:off x="766445" y="1152824"/>
            <a:ext cx="10659110" cy="3430327"/>
          </a:xfrm>
        </p:spPr>
        <p:txBody>
          <a:bodyPr>
            <a:normAutofit/>
          </a:bodyPr>
          <a:lstStyle/>
          <a:p>
            <a:pPr marL="0" indent="0">
              <a:buNone/>
            </a:pPr>
            <a:r>
              <a:rPr lang="en-US" sz="2800" b="1" dirty="0"/>
              <a:t>1️⃣ Using Multiple Callback Functions in a Single Route</a:t>
            </a:r>
          </a:p>
          <a:p>
            <a:pPr marL="0" indent="0">
              <a:buNone/>
            </a:pPr>
            <a:r>
              <a:rPr lang="en-US" sz="2800" dirty="0"/>
              <a:t>You can pass </a:t>
            </a:r>
            <a:r>
              <a:rPr lang="en-US" sz="2800" b="1" dirty="0">
                <a:solidFill>
                  <a:srgbClr val="C00000"/>
                </a:solidFill>
              </a:rPr>
              <a:t>multiple middleware functions </a:t>
            </a:r>
            <a:r>
              <a:rPr lang="en-US" sz="2800" dirty="0"/>
              <a:t>in a route, and they execute </a:t>
            </a:r>
            <a:r>
              <a:rPr lang="en-US" sz="2800" b="1" dirty="0">
                <a:solidFill>
                  <a:srgbClr val="C00000"/>
                </a:solidFill>
              </a:rPr>
              <a:t>one after another.</a:t>
            </a:r>
          </a:p>
        </p:txBody>
      </p:sp>
    </p:spTree>
    <p:extLst>
      <p:ext uri="{BB962C8B-B14F-4D97-AF65-F5344CB8AC3E}">
        <p14:creationId xmlns:p14="http://schemas.microsoft.com/office/powerpoint/2010/main" val="838823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02BF2-2EB8-E614-AE1D-05B4601266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D27F2-AA36-7D79-8C82-8022B34B4DC5}"/>
              </a:ext>
            </a:extLst>
          </p:cNvPr>
          <p:cNvSpPr>
            <a:spLocks noGrp="1"/>
          </p:cNvSpPr>
          <p:nvPr>
            <p:ph idx="1"/>
          </p:nvPr>
        </p:nvSpPr>
        <p:spPr>
          <a:xfrm>
            <a:off x="283029" y="740229"/>
            <a:ext cx="3701141" cy="5436734"/>
          </a:xfrm>
        </p:spPr>
        <p:txBody>
          <a:bodyPr>
            <a:normAutofit/>
          </a:bodyPr>
          <a:lstStyle/>
          <a:p>
            <a:pPr marL="0" indent="0">
              <a:buNone/>
            </a:pPr>
            <a:r>
              <a:rPr lang="en-US" sz="2400" b="1" dirty="0"/>
              <a:t>Example: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a:p>
            <a:pPr marL="0" indent="0">
              <a:buNone/>
            </a:pPr>
            <a:r>
              <a:rPr lang="en-US" sz="2400" b="1" dirty="0"/>
              <a:t>How It Works</a:t>
            </a:r>
          </a:p>
          <a:p>
            <a:r>
              <a:rPr lang="en-US" sz="2400" b="1" dirty="0" err="1"/>
              <a:t>logRequest</a:t>
            </a:r>
            <a:r>
              <a:rPr lang="en-US" sz="2400" dirty="0"/>
              <a:t> logs the request URL.</a:t>
            </a:r>
          </a:p>
          <a:p>
            <a:r>
              <a:rPr lang="en-US" sz="2400" b="1" dirty="0" err="1"/>
              <a:t>checkAuth</a:t>
            </a:r>
            <a:r>
              <a:rPr lang="en-US" sz="2400" dirty="0"/>
              <a:t> checks if the user is authenticated.</a:t>
            </a:r>
          </a:p>
          <a:p>
            <a:r>
              <a:rPr lang="en-US" sz="2400" b="1" dirty="0"/>
              <a:t>3</a:t>
            </a:r>
            <a:r>
              <a:rPr lang="en-US" sz="2400" b="1" baseline="30000" dirty="0"/>
              <a:t>rd</a:t>
            </a:r>
            <a:r>
              <a:rPr lang="en-US" sz="2400" b="1" dirty="0"/>
              <a:t> Callback </a:t>
            </a:r>
            <a:r>
              <a:rPr lang="en-US" sz="2400" dirty="0"/>
              <a:t>Function: Will send the Welcome to the dashboard to client.</a:t>
            </a:r>
            <a:endParaRPr lang="en-IN" sz="2400" dirty="0"/>
          </a:p>
        </p:txBody>
      </p:sp>
      <p:pic>
        <p:nvPicPr>
          <p:cNvPr id="4" name="Picture 3">
            <a:extLst>
              <a:ext uri="{FF2B5EF4-FFF2-40B4-BE49-F238E27FC236}">
                <a16:creationId xmlns:a16="http://schemas.microsoft.com/office/drawing/2014/main" id="{6F310C71-9261-F506-5E0A-FE9D4BA0482F}"/>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185983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A8D13-7490-325E-20A2-40BBD8B29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D52CB-D7FB-6447-8AD6-FDFC10F7253F}"/>
              </a:ext>
            </a:extLst>
          </p:cNvPr>
          <p:cNvSpPr>
            <a:spLocks noGrp="1"/>
          </p:cNvSpPr>
          <p:nvPr>
            <p:ph idx="1"/>
          </p:nvPr>
        </p:nvSpPr>
        <p:spPr>
          <a:xfrm>
            <a:off x="643425" y="394541"/>
            <a:ext cx="10659110" cy="5436734"/>
          </a:xfrm>
        </p:spPr>
        <p:txBody>
          <a:bodyPr>
            <a:normAutofit/>
          </a:bodyPr>
          <a:lstStyle/>
          <a:p>
            <a:pPr marL="0" indent="0">
              <a:buNone/>
            </a:pPr>
            <a:r>
              <a:rPr lang="en-US" sz="2400" b="1" dirty="0"/>
              <a:t>2️⃣ Using </a:t>
            </a:r>
            <a:r>
              <a:rPr lang="en-US" sz="2400" b="1" dirty="0" err="1"/>
              <a:t>app.route</a:t>
            </a:r>
            <a:r>
              <a:rPr lang="en-US" sz="2400" b="1" dirty="0"/>
              <a:t>() to </a:t>
            </a:r>
            <a:r>
              <a:rPr lang="en-US" sz="2400" b="1" dirty="0">
                <a:solidFill>
                  <a:srgbClr val="C00000"/>
                </a:solidFill>
              </a:rPr>
              <a:t>Chain Handlers </a:t>
            </a:r>
            <a:r>
              <a:rPr lang="en-US" sz="2400" b="1" dirty="0"/>
              <a:t>for the </a:t>
            </a:r>
            <a:r>
              <a:rPr lang="en-US" sz="2400" b="1" dirty="0">
                <a:solidFill>
                  <a:srgbClr val="C00000"/>
                </a:solidFill>
              </a:rPr>
              <a:t>Same Path</a:t>
            </a:r>
          </a:p>
          <a:p>
            <a:pPr marL="0" indent="0">
              <a:buNone/>
            </a:pPr>
            <a:r>
              <a:rPr lang="en-US" sz="2400" dirty="0"/>
              <a:t>When multiple HTTP methods (GET, POST, PUT, DELETE) share the </a:t>
            </a:r>
            <a:r>
              <a:rPr lang="en-US" sz="2400" b="1" dirty="0">
                <a:solidFill>
                  <a:srgbClr val="C00000"/>
                </a:solidFill>
              </a:rPr>
              <a:t>same route path</a:t>
            </a:r>
            <a:r>
              <a:rPr lang="en-US" sz="2400" dirty="0"/>
              <a:t>, we can use </a:t>
            </a:r>
            <a:r>
              <a:rPr lang="en-US" sz="2400" dirty="0" err="1"/>
              <a:t>app.route</a:t>
            </a:r>
            <a:r>
              <a:rPr lang="en-US" sz="2400" dirty="0"/>
              <a:t>() for better organization.</a:t>
            </a:r>
          </a:p>
          <a:p>
            <a:pPr marL="0" indent="0">
              <a:buNone/>
            </a:pPr>
            <a:r>
              <a:rPr lang="en-US" sz="2400" b="1" dirty="0"/>
              <a:t>Example: </a:t>
            </a:r>
            <a:r>
              <a:rPr lang="en-US" sz="2400" dirty="0"/>
              <a:t>Route Chaining for </a:t>
            </a:r>
            <a:r>
              <a:rPr lang="en-US" sz="2400" b="1" dirty="0">
                <a:solidFill>
                  <a:srgbClr val="C00000"/>
                </a:solidFill>
              </a:rPr>
              <a:t>/users</a:t>
            </a:r>
            <a:endParaRPr lang="en-IN" sz="2400" b="1" dirty="0">
              <a:solidFill>
                <a:srgbClr val="C00000"/>
              </a:solidFill>
            </a:endParaRPr>
          </a:p>
        </p:txBody>
      </p:sp>
      <p:pic>
        <p:nvPicPr>
          <p:cNvPr id="4" name="Picture 3">
            <a:extLst>
              <a:ext uri="{FF2B5EF4-FFF2-40B4-BE49-F238E27FC236}">
                <a16:creationId xmlns:a16="http://schemas.microsoft.com/office/drawing/2014/main" id="{2623BFA9-7EB3-4EB4-18B4-D25BE3EE031B}"/>
              </a:ext>
            </a:extLst>
          </p:cNvPr>
          <p:cNvPicPr>
            <a:picLocks noChangeAspect="1"/>
          </p:cNvPicPr>
          <p:nvPr/>
        </p:nvPicPr>
        <p:blipFill>
          <a:blip r:embed="rId2"/>
          <a:stretch>
            <a:fillRect/>
          </a:stretch>
        </p:blipFill>
        <p:spPr>
          <a:xfrm>
            <a:off x="6488385" y="1303510"/>
            <a:ext cx="5580952" cy="5409524"/>
          </a:xfrm>
          <a:prstGeom prst="rect">
            <a:avLst/>
          </a:prstGeom>
        </p:spPr>
      </p:pic>
      <p:sp>
        <p:nvSpPr>
          <p:cNvPr id="6" name="TextBox 5">
            <a:extLst>
              <a:ext uri="{FF2B5EF4-FFF2-40B4-BE49-F238E27FC236}">
                <a16:creationId xmlns:a16="http://schemas.microsoft.com/office/drawing/2014/main" id="{7C6875D5-54FA-B128-913E-3126F1127FCD}"/>
              </a:ext>
            </a:extLst>
          </p:cNvPr>
          <p:cNvSpPr txBox="1"/>
          <p:nvPr/>
        </p:nvSpPr>
        <p:spPr>
          <a:xfrm>
            <a:off x="643425" y="2385690"/>
            <a:ext cx="6094140" cy="461665"/>
          </a:xfrm>
          <a:prstGeom prst="rect">
            <a:avLst/>
          </a:prstGeom>
          <a:noFill/>
        </p:spPr>
        <p:txBody>
          <a:bodyPr wrap="square">
            <a:spAutoFit/>
          </a:bodyPr>
          <a:lstStyle/>
          <a:p>
            <a:r>
              <a:rPr lang="en-IN" sz="2400" b="1" dirty="0"/>
              <a:t>How It Works:</a:t>
            </a:r>
          </a:p>
        </p:txBody>
      </p:sp>
      <p:graphicFrame>
        <p:nvGraphicFramePr>
          <p:cNvPr id="7" name="Table 6">
            <a:extLst>
              <a:ext uri="{FF2B5EF4-FFF2-40B4-BE49-F238E27FC236}">
                <a16:creationId xmlns:a16="http://schemas.microsoft.com/office/drawing/2014/main" id="{A0E39B8E-7AE0-2A81-7EA1-60B4FF435C34}"/>
              </a:ext>
            </a:extLst>
          </p:cNvPr>
          <p:cNvGraphicFramePr>
            <a:graphicFrameLocks noGrp="1"/>
          </p:cNvGraphicFramePr>
          <p:nvPr>
            <p:extLst>
              <p:ext uri="{D42A27DB-BD31-4B8C-83A1-F6EECF244321}">
                <p14:modId xmlns:p14="http://schemas.microsoft.com/office/powerpoint/2010/main" val="1054029644"/>
              </p:ext>
            </p:extLst>
          </p:nvPr>
        </p:nvGraphicFramePr>
        <p:xfrm>
          <a:off x="643425" y="3010222"/>
          <a:ext cx="5725160" cy="3150802"/>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211432295"/>
                    </a:ext>
                  </a:extLst>
                </a:gridCol>
                <a:gridCol w="1278224">
                  <a:extLst>
                    <a:ext uri="{9D8B030D-6E8A-4147-A177-3AD203B41FA5}">
                      <a16:colId xmlns:a16="http://schemas.microsoft.com/office/drawing/2014/main" val="1009147473"/>
                    </a:ext>
                  </a:extLst>
                </a:gridCol>
                <a:gridCol w="2538761">
                  <a:extLst>
                    <a:ext uri="{9D8B030D-6E8A-4147-A177-3AD203B41FA5}">
                      <a16:colId xmlns:a16="http://schemas.microsoft.com/office/drawing/2014/main" val="1925599499"/>
                    </a:ext>
                  </a:extLst>
                </a:gridCol>
              </a:tblGrid>
              <a:tr h="595597">
                <a:tc>
                  <a:txBody>
                    <a:bodyPr/>
                    <a:lstStyle/>
                    <a:p>
                      <a:pPr>
                        <a:lnSpc>
                          <a:spcPct val="107000"/>
                        </a:lnSpc>
                        <a:spcAft>
                          <a:spcPts val="800"/>
                        </a:spcAft>
                      </a:pPr>
                      <a:r>
                        <a:rPr lang="en-IN" sz="2400" kern="100">
                          <a:effectLst/>
                        </a:rPr>
                        <a:t>HTTP Method</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Route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Response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2534264"/>
                  </a:ext>
                </a:extLst>
              </a:tr>
              <a:tr h="595597">
                <a:tc>
                  <a:txBody>
                    <a:bodyPr/>
                    <a:lstStyle/>
                    <a:p>
                      <a:pPr>
                        <a:lnSpc>
                          <a:spcPct val="107000"/>
                        </a:lnSpc>
                        <a:spcAft>
                          <a:spcPts val="800"/>
                        </a:spcAft>
                      </a:pPr>
                      <a:r>
                        <a:rPr lang="en-IN" sz="2400" kern="100">
                          <a:effectLst/>
                        </a:rPr>
                        <a:t>GET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"Fetching all 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223174"/>
                  </a:ext>
                </a:extLst>
              </a:tr>
              <a:tr h="595597">
                <a:tc>
                  <a:txBody>
                    <a:bodyPr/>
                    <a:lstStyle/>
                    <a:p>
                      <a:pPr>
                        <a:lnSpc>
                          <a:spcPct val="107000"/>
                        </a:lnSpc>
                        <a:spcAft>
                          <a:spcPts val="800"/>
                        </a:spcAft>
                      </a:pPr>
                      <a:r>
                        <a:rPr lang="en-IN" sz="2400" kern="100">
                          <a:effectLst/>
                        </a:rPr>
                        <a:t>POST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/users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"Creating a new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0018672"/>
                  </a:ext>
                </a:extLst>
              </a:tr>
              <a:tr h="595597">
                <a:tc>
                  <a:txBody>
                    <a:bodyPr/>
                    <a:lstStyle/>
                    <a:p>
                      <a:pPr>
                        <a:lnSpc>
                          <a:spcPct val="107000"/>
                        </a:lnSpc>
                        <a:spcAft>
                          <a:spcPts val="800"/>
                        </a:spcAft>
                      </a:pPr>
                      <a:r>
                        <a:rPr lang="en-IN" sz="2400" kern="100">
                          <a:effectLst/>
                        </a:rPr>
                        <a:t>PUT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"Updating a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7325228"/>
                  </a:ext>
                </a:extLst>
              </a:tr>
              <a:tr h="595597">
                <a:tc>
                  <a:txBody>
                    <a:bodyPr/>
                    <a:lstStyle/>
                    <a:p>
                      <a:pPr>
                        <a:lnSpc>
                          <a:spcPct val="107000"/>
                        </a:lnSpc>
                        <a:spcAft>
                          <a:spcPts val="800"/>
                        </a:spcAft>
                      </a:pPr>
                      <a:r>
                        <a:rPr lang="en-IN" sz="2400" kern="100">
                          <a:effectLst/>
                        </a:rPr>
                        <a:t>DELETE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"Deleting a user"</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8113627"/>
                  </a:ext>
                </a:extLst>
              </a:tr>
            </a:tbl>
          </a:graphicData>
        </a:graphic>
      </p:graphicFrame>
    </p:spTree>
    <p:extLst>
      <p:ext uri="{BB962C8B-B14F-4D97-AF65-F5344CB8AC3E}">
        <p14:creationId xmlns:p14="http://schemas.microsoft.com/office/powerpoint/2010/main" val="989950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9EF09-556F-F7CD-9AE5-05F580E803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1CE09-3368-BED0-CA2D-F43130C03732}"/>
              </a:ext>
            </a:extLst>
          </p:cNvPr>
          <p:cNvSpPr>
            <a:spLocks noGrp="1"/>
          </p:cNvSpPr>
          <p:nvPr>
            <p:ph idx="1"/>
          </p:nvPr>
        </p:nvSpPr>
        <p:spPr>
          <a:xfrm>
            <a:off x="875212" y="1088571"/>
            <a:ext cx="10659110" cy="2688771"/>
          </a:xfrm>
        </p:spPr>
        <p:txBody>
          <a:bodyPr>
            <a:normAutofit/>
          </a:bodyPr>
          <a:lstStyle/>
          <a:p>
            <a:pPr marL="0" indent="0">
              <a:buNone/>
            </a:pPr>
            <a:r>
              <a:rPr lang="en-IN" sz="3200" b="1" dirty="0"/>
              <a:t>Sending Static Files:</a:t>
            </a:r>
          </a:p>
          <a:p>
            <a:pPr marL="0" indent="0">
              <a:buNone/>
            </a:pPr>
            <a:r>
              <a:rPr lang="en-US" sz="2800" dirty="0"/>
              <a:t>Static files are files like </a:t>
            </a:r>
            <a:r>
              <a:rPr lang="en-US" sz="2800" b="1" dirty="0"/>
              <a:t>HTML</a:t>
            </a:r>
            <a:r>
              <a:rPr lang="en-US" sz="2800" dirty="0"/>
              <a:t>, </a:t>
            </a:r>
            <a:r>
              <a:rPr lang="en-US" sz="2800" b="1" dirty="0"/>
              <a:t>CSS</a:t>
            </a:r>
            <a:r>
              <a:rPr lang="en-US" sz="2800" dirty="0"/>
              <a:t>, </a:t>
            </a:r>
            <a:r>
              <a:rPr lang="en-US" sz="2800" b="1" dirty="0"/>
              <a:t>JavaScript</a:t>
            </a:r>
            <a:r>
              <a:rPr lang="en-US" sz="2800" dirty="0"/>
              <a:t>, </a:t>
            </a:r>
            <a:r>
              <a:rPr lang="en-US" sz="2800" b="1" dirty="0"/>
              <a:t>images</a:t>
            </a:r>
            <a:r>
              <a:rPr lang="en-US" sz="2800" dirty="0"/>
              <a:t>, </a:t>
            </a:r>
            <a:r>
              <a:rPr lang="en-US" sz="2800" b="1" dirty="0"/>
              <a:t>fonts</a:t>
            </a:r>
            <a:r>
              <a:rPr lang="en-US" sz="2800" dirty="0"/>
              <a:t>, and </a:t>
            </a:r>
            <a:r>
              <a:rPr lang="en-US" sz="2800" b="1" dirty="0"/>
              <a:t>videos</a:t>
            </a:r>
            <a:r>
              <a:rPr lang="en-US" sz="2800" dirty="0"/>
              <a:t> that </a:t>
            </a:r>
            <a:r>
              <a:rPr lang="en-US" sz="2800" b="1" dirty="0">
                <a:solidFill>
                  <a:srgbClr val="C00000"/>
                </a:solidFill>
              </a:rPr>
              <a:t>do not change dynamically</a:t>
            </a:r>
            <a:r>
              <a:rPr lang="en-US" sz="2800" dirty="0"/>
              <a:t>. Express.js provides a </a:t>
            </a:r>
            <a:r>
              <a:rPr lang="en-US" sz="2800" b="1" dirty="0"/>
              <a:t>built-in</a:t>
            </a:r>
            <a:r>
              <a:rPr lang="en-US" sz="2800" dirty="0"/>
              <a:t> </a:t>
            </a:r>
            <a:r>
              <a:rPr lang="en-US" sz="2800" b="1" dirty="0">
                <a:solidFill>
                  <a:srgbClr val="C00000"/>
                </a:solidFill>
              </a:rPr>
              <a:t>middleware</a:t>
            </a:r>
            <a:r>
              <a:rPr lang="en-US" sz="2800" dirty="0"/>
              <a:t> called </a:t>
            </a:r>
            <a:r>
              <a:rPr lang="en-US" sz="2800" b="1" dirty="0" err="1"/>
              <a:t>express.static</a:t>
            </a:r>
            <a:r>
              <a:rPr lang="en-US" sz="2800" b="1" dirty="0"/>
              <a:t>(</a:t>
            </a:r>
            <a:r>
              <a:rPr lang="en-US" sz="2800" dirty="0"/>
              <a:t>) to serve these files efficiently.</a:t>
            </a:r>
          </a:p>
          <a:p>
            <a:pPr marL="0" indent="0">
              <a:buNone/>
            </a:pPr>
            <a:endParaRPr lang="en-IN" sz="2800" dirty="0"/>
          </a:p>
        </p:txBody>
      </p:sp>
    </p:spTree>
    <p:extLst>
      <p:ext uri="{BB962C8B-B14F-4D97-AF65-F5344CB8AC3E}">
        <p14:creationId xmlns:p14="http://schemas.microsoft.com/office/powerpoint/2010/main" val="514172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1013C-D491-3514-DF1B-B8C51437EA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BB682-E6DC-55FE-BA14-EA3777E2A776}"/>
              </a:ext>
            </a:extLst>
          </p:cNvPr>
          <p:cNvSpPr>
            <a:spLocks noGrp="1"/>
          </p:cNvSpPr>
          <p:nvPr>
            <p:ph idx="1"/>
          </p:nvPr>
        </p:nvSpPr>
        <p:spPr>
          <a:xfrm>
            <a:off x="766445" y="1045029"/>
            <a:ext cx="10659110" cy="3156857"/>
          </a:xfrm>
        </p:spPr>
        <p:txBody>
          <a:bodyPr>
            <a:normAutofit/>
          </a:bodyPr>
          <a:lstStyle/>
          <a:p>
            <a:pPr marL="0" indent="0">
              <a:buNone/>
            </a:pPr>
            <a:r>
              <a:rPr lang="en-US" sz="2800" b="1" dirty="0"/>
              <a:t>1️⃣ Using </a:t>
            </a:r>
            <a:r>
              <a:rPr lang="en-US" sz="2800" b="1" dirty="0" err="1">
                <a:solidFill>
                  <a:srgbClr val="C00000"/>
                </a:solidFill>
              </a:rPr>
              <a:t>express</a:t>
            </a:r>
            <a:r>
              <a:rPr lang="en-US" sz="2800" b="1" dirty="0" err="1"/>
              <a:t>.</a:t>
            </a:r>
            <a:r>
              <a:rPr lang="en-US" sz="2800" b="1" dirty="0" err="1">
                <a:solidFill>
                  <a:srgbClr val="C00000"/>
                </a:solidFill>
              </a:rPr>
              <a:t>static</a:t>
            </a:r>
            <a:r>
              <a:rPr lang="en-US" sz="2800" b="1" dirty="0"/>
              <a:t>() to Serve Static Files</a:t>
            </a:r>
          </a:p>
          <a:p>
            <a:pPr marL="0" indent="0">
              <a:buNone/>
            </a:pPr>
            <a:r>
              <a:rPr lang="en-US" sz="2800" dirty="0"/>
              <a:t>The </a:t>
            </a:r>
            <a:r>
              <a:rPr lang="en-US" sz="2800" dirty="0" err="1"/>
              <a:t>express.static</a:t>
            </a:r>
            <a:r>
              <a:rPr lang="en-US" sz="2800" dirty="0"/>
              <a:t>() </a:t>
            </a:r>
            <a:r>
              <a:rPr lang="en-US" sz="2800" b="1" dirty="0"/>
              <a:t>middleware</a:t>
            </a:r>
            <a:r>
              <a:rPr lang="en-US" sz="2800" dirty="0"/>
              <a:t> maps a directory to be served as </a:t>
            </a:r>
            <a:r>
              <a:rPr lang="en-US" sz="2800" b="1" dirty="0"/>
              <a:t>static</a:t>
            </a:r>
            <a:r>
              <a:rPr lang="en-US" sz="2800" dirty="0"/>
              <a:t> </a:t>
            </a:r>
            <a:r>
              <a:rPr lang="en-US" sz="2800" b="1" dirty="0"/>
              <a:t>content</a:t>
            </a:r>
            <a:r>
              <a:rPr lang="en-US" sz="2800" dirty="0"/>
              <a:t>.</a:t>
            </a:r>
          </a:p>
          <a:p>
            <a:pPr marL="0" indent="0">
              <a:buNone/>
            </a:pPr>
            <a:r>
              <a:rPr lang="en-US" sz="2800" b="1" dirty="0"/>
              <a:t>Example: Serving a </a:t>
            </a:r>
            <a:r>
              <a:rPr lang="en-US" sz="2800" b="1" dirty="0">
                <a:solidFill>
                  <a:srgbClr val="C00000"/>
                </a:solidFill>
              </a:rPr>
              <a:t>public Folder</a:t>
            </a:r>
            <a:endParaRPr lang="en-IN" sz="2800" b="1" dirty="0">
              <a:solidFill>
                <a:srgbClr val="C00000"/>
              </a:solidFill>
            </a:endParaRPr>
          </a:p>
        </p:txBody>
      </p:sp>
    </p:spTree>
    <p:extLst>
      <p:ext uri="{BB962C8B-B14F-4D97-AF65-F5344CB8AC3E}">
        <p14:creationId xmlns:p14="http://schemas.microsoft.com/office/powerpoint/2010/main" val="382753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518D1-138A-D3C1-2555-33CB78CE4351}"/>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F4A5D6-B6C0-04AC-4F64-07F51F0B998E}"/>
              </a:ext>
            </a:extLst>
          </p:cNvPr>
          <p:cNvPicPr>
            <a:picLocks noGrp="1" noChangeAspect="1"/>
          </p:cNvPicPr>
          <p:nvPr>
            <p:ph idx="1"/>
          </p:nvPr>
        </p:nvPicPr>
        <p:blipFill>
          <a:blip r:embed="rId2"/>
          <a:stretch>
            <a:fillRect/>
          </a:stretch>
        </p:blipFill>
        <p:spPr>
          <a:xfrm>
            <a:off x="751176" y="489403"/>
            <a:ext cx="10718053" cy="5856968"/>
          </a:xfrm>
          <a:prstGeom prst="rect">
            <a:avLst/>
          </a:prstGeom>
        </p:spPr>
      </p:pic>
    </p:spTree>
    <p:extLst>
      <p:ext uri="{BB962C8B-B14F-4D97-AF65-F5344CB8AC3E}">
        <p14:creationId xmlns:p14="http://schemas.microsoft.com/office/powerpoint/2010/main" val="2476243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A292-A291-3873-20FA-44D5C2B689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B8003-66C6-92C5-F41B-44357DAF01F9}"/>
              </a:ext>
            </a:extLst>
          </p:cNvPr>
          <p:cNvSpPr>
            <a:spLocks noGrp="1"/>
          </p:cNvSpPr>
          <p:nvPr>
            <p:ph idx="1"/>
          </p:nvPr>
        </p:nvSpPr>
        <p:spPr>
          <a:xfrm>
            <a:off x="777240" y="740229"/>
            <a:ext cx="10659110" cy="5436734"/>
          </a:xfrm>
        </p:spPr>
        <p:txBody>
          <a:bodyPr>
            <a:normAutofit/>
          </a:bodyPr>
          <a:lstStyle/>
          <a:p>
            <a:pPr marL="0" indent="0">
              <a:buNone/>
            </a:pPr>
            <a:r>
              <a:rPr lang="en-US" sz="2800" b="1" dirty="0"/>
              <a:t>How It Works</a:t>
            </a:r>
          </a:p>
          <a:p>
            <a:pPr marL="0" indent="0">
              <a:buNone/>
            </a:pPr>
            <a:r>
              <a:rPr lang="en-US" sz="2800" b="1" dirty="0" err="1"/>
              <a:t>express.static</a:t>
            </a:r>
            <a:r>
              <a:rPr lang="en-US" sz="2800" b="1" dirty="0"/>
              <a:t>(</a:t>
            </a:r>
            <a:r>
              <a:rPr lang="en-US" sz="2800" b="1" dirty="0" err="1"/>
              <a:t>path.join</a:t>
            </a:r>
            <a:r>
              <a:rPr lang="en-US" sz="2800" b="1" dirty="0"/>
              <a:t>(__</a:t>
            </a:r>
            <a:r>
              <a:rPr lang="en-US" sz="2800" b="1" dirty="0" err="1"/>
              <a:t>dirname</a:t>
            </a:r>
            <a:r>
              <a:rPr lang="en-US" sz="2800" b="1" dirty="0"/>
              <a:t>, 'public')) </a:t>
            </a:r>
            <a:r>
              <a:rPr lang="en-US" sz="2800" dirty="0"/>
              <a:t>makes </a:t>
            </a:r>
            <a:r>
              <a:rPr lang="en-US" sz="2800" b="1" dirty="0">
                <a:solidFill>
                  <a:srgbClr val="C00000"/>
                </a:solidFill>
              </a:rPr>
              <a:t>everything inside the public </a:t>
            </a:r>
            <a:r>
              <a:rPr lang="en-US" sz="2800" dirty="0"/>
              <a:t>folder available as </a:t>
            </a:r>
            <a:r>
              <a:rPr lang="en-US" sz="2800" b="1" dirty="0"/>
              <a:t>static content</a:t>
            </a:r>
            <a:r>
              <a:rPr lang="en-US" sz="2800" dirty="0"/>
              <a:t>.</a:t>
            </a:r>
          </a:p>
          <a:p>
            <a:pPr marL="0" indent="0">
              <a:buNone/>
            </a:pPr>
            <a:r>
              <a:rPr lang="en-US" sz="2800" b="1" dirty="0"/>
              <a:t>The server will now automatically serve files like:</a:t>
            </a:r>
          </a:p>
          <a:p>
            <a:r>
              <a:rPr lang="en-US" sz="2800" b="1" dirty="0"/>
              <a:t>http://localhost:3000/style.css </a:t>
            </a:r>
            <a:r>
              <a:rPr lang="en-US" sz="2800" dirty="0"/>
              <a:t>→ public/style.css</a:t>
            </a:r>
          </a:p>
          <a:p>
            <a:r>
              <a:rPr lang="en-US" sz="2800" b="1" dirty="0"/>
              <a:t>http://localhost:3000/script.js </a:t>
            </a:r>
            <a:r>
              <a:rPr lang="en-US" sz="2800" dirty="0"/>
              <a:t>→ public/script.js</a:t>
            </a:r>
          </a:p>
          <a:p>
            <a:r>
              <a:rPr lang="en-US" sz="2800" b="1" dirty="0"/>
              <a:t>http://localhost:3000/image.png </a:t>
            </a:r>
            <a:r>
              <a:rPr lang="en-US" sz="2800" dirty="0"/>
              <a:t>→ public/image.png</a:t>
            </a:r>
          </a:p>
          <a:p>
            <a:pPr marL="0" indent="0">
              <a:buNone/>
            </a:pPr>
            <a:endParaRPr lang="en-US" sz="2800" dirty="0"/>
          </a:p>
          <a:p>
            <a:pPr marL="0" indent="0">
              <a:buNone/>
            </a:pPr>
            <a:r>
              <a:rPr lang="en-US" sz="2800" dirty="0"/>
              <a:t>✅ </a:t>
            </a:r>
            <a:r>
              <a:rPr lang="en-US" sz="2800" b="1" dirty="0">
                <a:solidFill>
                  <a:srgbClr val="FF0000"/>
                </a:solidFill>
              </a:rPr>
              <a:t>No need </a:t>
            </a:r>
            <a:r>
              <a:rPr lang="en-US" sz="2800" dirty="0"/>
              <a:t>to manually define routes for static files!</a:t>
            </a:r>
            <a:endParaRPr lang="en-IN" sz="2800" dirty="0"/>
          </a:p>
        </p:txBody>
      </p:sp>
    </p:spTree>
    <p:extLst>
      <p:ext uri="{BB962C8B-B14F-4D97-AF65-F5344CB8AC3E}">
        <p14:creationId xmlns:p14="http://schemas.microsoft.com/office/powerpoint/2010/main" val="3293174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BDD14-1936-F18D-61AF-EB11F24EA7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EC3A4-BF83-160A-91EA-3C66FE8A6872}"/>
              </a:ext>
            </a:extLst>
          </p:cNvPr>
          <p:cNvSpPr>
            <a:spLocks noGrp="1"/>
          </p:cNvSpPr>
          <p:nvPr>
            <p:ph idx="1"/>
          </p:nvPr>
        </p:nvSpPr>
        <p:spPr>
          <a:xfrm>
            <a:off x="777240" y="740229"/>
            <a:ext cx="10659110" cy="5436734"/>
          </a:xfrm>
        </p:spPr>
        <p:txBody>
          <a:bodyPr>
            <a:normAutofit/>
          </a:bodyPr>
          <a:lstStyle/>
          <a:p>
            <a:pPr marL="0" indent="0">
              <a:buNone/>
            </a:pPr>
            <a:r>
              <a:rPr lang="en-US" sz="2400" b="1" dirty="0"/>
              <a:t>2️⃣ Serving a Specific File Using </a:t>
            </a:r>
            <a:r>
              <a:rPr lang="en-US" sz="2400" b="1" dirty="0" err="1"/>
              <a:t>res.</a:t>
            </a:r>
            <a:r>
              <a:rPr lang="en-US" sz="2400" b="1" dirty="0" err="1">
                <a:solidFill>
                  <a:srgbClr val="C00000"/>
                </a:solidFill>
              </a:rPr>
              <a:t>sendFile</a:t>
            </a:r>
            <a:r>
              <a:rPr lang="en-US" sz="2400" b="1" dirty="0"/>
              <a:t>()</a:t>
            </a:r>
          </a:p>
          <a:p>
            <a:pPr marL="0" indent="0">
              <a:buNone/>
            </a:pPr>
            <a:r>
              <a:rPr lang="en-US" sz="2400" dirty="0"/>
              <a:t>If you need to send a specific file manually, use </a:t>
            </a:r>
            <a:r>
              <a:rPr lang="en-US" sz="2400" dirty="0" err="1"/>
              <a:t>res.sendFile</a:t>
            </a:r>
            <a:r>
              <a:rPr lang="en-US" sz="2400" dirty="0"/>
              <a:t>().</a:t>
            </a:r>
          </a:p>
          <a:p>
            <a:pPr marL="0" indent="0">
              <a:buNone/>
            </a:pPr>
            <a:r>
              <a:rPr lang="en-US" sz="2400" b="1" dirty="0"/>
              <a:t>Example: </a:t>
            </a:r>
            <a:r>
              <a:rPr lang="en-US" sz="2400" dirty="0"/>
              <a:t>Sending index.html on Request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This ensures that when a user visits </a:t>
            </a:r>
            <a:r>
              <a:rPr lang="en-US" sz="2400" b="1" dirty="0"/>
              <a:t>http://localhost:3000/, </a:t>
            </a:r>
            <a:r>
              <a:rPr lang="en-US" sz="2400" dirty="0"/>
              <a:t>the server sends public/index.html.</a:t>
            </a:r>
            <a:endParaRPr lang="en-IN" sz="2400" dirty="0"/>
          </a:p>
        </p:txBody>
      </p:sp>
      <p:pic>
        <p:nvPicPr>
          <p:cNvPr id="4" name="Picture 3">
            <a:extLst>
              <a:ext uri="{FF2B5EF4-FFF2-40B4-BE49-F238E27FC236}">
                <a16:creationId xmlns:a16="http://schemas.microsoft.com/office/drawing/2014/main" id="{838EF076-ABD1-EED9-54A6-AB4FA7376BE2}"/>
              </a:ext>
            </a:extLst>
          </p:cNvPr>
          <p:cNvPicPr>
            <a:picLocks noChangeAspect="1"/>
          </p:cNvPicPr>
          <p:nvPr/>
        </p:nvPicPr>
        <p:blipFill>
          <a:blip r:embed="rId2"/>
          <a:stretch>
            <a:fillRect/>
          </a:stretch>
        </p:blipFill>
        <p:spPr>
          <a:xfrm>
            <a:off x="777240" y="2579779"/>
            <a:ext cx="10761513" cy="1757634"/>
          </a:xfrm>
          <a:prstGeom prst="rect">
            <a:avLst/>
          </a:prstGeom>
        </p:spPr>
      </p:pic>
    </p:spTree>
    <p:extLst>
      <p:ext uri="{BB962C8B-B14F-4D97-AF65-F5344CB8AC3E}">
        <p14:creationId xmlns:p14="http://schemas.microsoft.com/office/powerpoint/2010/main" val="108140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8550-EC92-577A-C8CF-9A826BA225E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4F41A-798F-BA10-E31C-F07A684C2AEB}"/>
              </a:ext>
            </a:extLst>
          </p:cNvPr>
          <p:cNvSpPr>
            <a:spLocks noGrp="1"/>
          </p:cNvSpPr>
          <p:nvPr>
            <p:ph idx="1"/>
          </p:nvPr>
        </p:nvSpPr>
        <p:spPr>
          <a:xfrm>
            <a:off x="766445" y="370115"/>
            <a:ext cx="10659110" cy="5436734"/>
          </a:xfrm>
        </p:spPr>
        <p:txBody>
          <a:bodyPr>
            <a:normAutofit/>
          </a:bodyPr>
          <a:lstStyle/>
          <a:p>
            <a:pPr marL="0" indent="0">
              <a:buNone/>
            </a:pPr>
            <a:r>
              <a:rPr lang="en-US" sz="2400" b="1" dirty="0"/>
              <a:t>Request-Response Cycle in Express.js:</a:t>
            </a:r>
          </a:p>
          <a:p>
            <a:pPr marL="0" indent="0">
              <a:buNone/>
            </a:pPr>
            <a:r>
              <a:rPr lang="en-US" sz="2400" dirty="0"/>
              <a:t>In Express.js, the Request-Response cycle refers to the process where a </a:t>
            </a:r>
            <a:r>
              <a:rPr lang="en-US" sz="2400" b="1" dirty="0">
                <a:solidFill>
                  <a:srgbClr val="C00000"/>
                </a:solidFill>
              </a:rPr>
              <a:t>client</a:t>
            </a:r>
            <a:r>
              <a:rPr lang="en-US" sz="2400" dirty="0"/>
              <a:t> (such as a </a:t>
            </a:r>
            <a:r>
              <a:rPr lang="en-US" sz="2400" b="1" dirty="0">
                <a:solidFill>
                  <a:srgbClr val="FF0000"/>
                </a:solidFill>
              </a:rPr>
              <a:t>browser</a:t>
            </a:r>
            <a:r>
              <a:rPr lang="en-US" sz="2400" dirty="0"/>
              <a:t> or </a:t>
            </a:r>
            <a:r>
              <a:rPr lang="en-US" sz="2400" b="1" dirty="0">
                <a:solidFill>
                  <a:srgbClr val="FF0000"/>
                </a:solidFill>
              </a:rPr>
              <a:t>Postman</a:t>
            </a:r>
            <a:r>
              <a:rPr lang="en-US" sz="2400" dirty="0"/>
              <a:t>) </a:t>
            </a:r>
            <a:r>
              <a:rPr lang="en-US" sz="2400" b="1" dirty="0"/>
              <a:t>sends an HTTP request </a:t>
            </a:r>
            <a:r>
              <a:rPr lang="en-US" sz="2400" dirty="0"/>
              <a:t>to the server, and the </a:t>
            </a:r>
            <a:r>
              <a:rPr lang="en-US" sz="2400" b="1" dirty="0">
                <a:solidFill>
                  <a:srgbClr val="C00000"/>
                </a:solidFill>
              </a:rPr>
              <a:t>server</a:t>
            </a:r>
            <a:r>
              <a:rPr lang="en-US" sz="2400" dirty="0"/>
              <a:t> processes it and </a:t>
            </a:r>
            <a:r>
              <a:rPr lang="en-US" sz="2400" b="1" dirty="0"/>
              <a:t>sends back a response</a:t>
            </a:r>
            <a:r>
              <a:rPr lang="en-US" sz="2400" dirty="0"/>
              <a:t>.</a:t>
            </a:r>
          </a:p>
          <a:p>
            <a:pPr marL="457200" indent="-457200">
              <a:buFont typeface="+mj-lt"/>
              <a:buAutoNum type="arabicPeriod"/>
            </a:pPr>
            <a:r>
              <a:rPr lang="en-US" sz="2400" dirty="0"/>
              <a:t>Use the </a:t>
            </a:r>
            <a:r>
              <a:rPr lang="en-US" sz="2400" b="1" dirty="0">
                <a:solidFill>
                  <a:srgbClr val="C00000"/>
                </a:solidFill>
              </a:rPr>
              <a:t>req</a:t>
            </a:r>
            <a:r>
              <a:rPr lang="en-US" sz="2400" dirty="0"/>
              <a:t> object to </a:t>
            </a:r>
            <a:r>
              <a:rPr lang="en-US" sz="2400" b="1" dirty="0"/>
              <a:t>access the request details</a:t>
            </a:r>
            <a:r>
              <a:rPr lang="en-US" sz="2400" dirty="0"/>
              <a:t>.</a:t>
            </a:r>
          </a:p>
          <a:p>
            <a:pPr marL="457200" indent="-457200">
              <a:buFont typeface="+mj-lt"/>
              <a:buAutoNum type="arabicPeriod"/>
            </a:pPr>
            <a:r>
              <a:rPr lang="en-US" sz="2400" dirty="0"/>
              <a:t>Use the </a:t>
            </a:r>
            <a:r>
              <a:rPr lang="en-US" sz="2400" b="1" dirty="0">
                <a:solidFill>
                  <a:srgbClr val="C00000"/>
                </a:solidFill>
              </a:rPr>
              <a:t>res</a:t>
            </a:r>
            <a:r>
              <a:rPr lang="en-US" sz="2400" dirty="0"/>
              <a:t> object to send a </a:t>
            </a:r>
            <a:r>
              <a:rPr lang="en-US" sz="2400" b="1" dirty="0"/>
              <a:t>response back to the client</a:t>
            </a:r>
            <a:endParaRPr lang="en-IN" sz="2400" b="1" dirty="0"/>
          </a:p>
        </p:txBody>
      </p:sp>
      <p:pic>
        <p:nvPicPr>
          <p:cNvPr id="2050" name="Picture 2" descr="Middleware in Node.js | Anchal Gupta">
            <a:extLst>
              <a:ext uri="{FF2B5EF4-FFF2-40B4-BE49-F238E27FC236}">
                <a16:creationId xmlns:a16="http://schemas.microsoft.com/office/drawing/2014/main" id="{539E7CB0-5DD9-5B26-BB4C-EA8425613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3007859"/>
            <a:ext cx="90011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581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88222-B7C2-4075-C96C-8AE102948A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5F47C3-854A-4874-0B30-891BCF712573}"/>
              </a:ext>
            </a:extLst>
          </p:cNvPr>
          <p:cNvSpPr>
            <a:spLocks noGrp="1"/>
          </p:cNvSpPr>
          <p:nvPr>
            <p:ph idx="1"/>
          </p:nvPr>
        </p:nvSpPr>
        <p:spPr>
          <a:xfrm>
            <a:off x="777240" y="740229"/>
            <a:ext cx="10659110" cy="5436734"/>
          </a:xfrm>
        </p:spPr>
        <p:txBody>
          <a:bodyPr>
            <a:normAutofit/>
          </a:bodyPr>
          <a:lstStyle/>
          <a:p>
            <a:pPr marL="0" indent="0">
              <a:buNone/>
            </a:pPr>
            <a:r>
              <a:rPr lang="en-US" sz="2400" b="1" dirty="0"/>
              <a:t>3️⃣ Multiple Static Directories:</a:t>
            </a:r>
          </a:p>
          <a:p>
            <a:pPr marL="0" indent="0">
              <a:buNone/>
            </a:pPr>
            <a:r>
              <a:rPr lang="en-US" sz="2400" dirty="0"/>
              <a:t>You can serve multiple static directories by calling </a:t>
            </a:r>
            <a:r>
              <a:rPr lang="en-US" sz="2400" b="1" dirty="0" err="1"/>
              <a:t>express</a:t>
            </a:r>
            <a:r>
              <a:rPr lang="en-US" sz="2400" dirty="0" err="1"/>
              <a:t>.</a:t>
            </a:r>
            <a:r>
              <a:rPr lang="en-US" sz="2400" b="1" dirty="0" err="1"/>
              <a:t>static</a:t>
            </a:r>
            <a:r>
              <a:rPr lang="en-US" sz="2400" dirty="0"/>
              <a:t>() </a:t>
            </a:r>
            <a:r>
              <a:rPr lang="en-US" sz="2400" b="1" dirty="0">
                <a:solidFill>
                  <a:srgbClr val="C00000"/>
                </a:solidFill>
              </a:rPr>
              <a:t>multiple times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Now, files can be </a:t>
            </a:r>
            <a:r>
              <a:rPr lang="en-US" sz="2400" b="1" dirty="0"/>
              <a:t>loaded</a:t>
            </a:r>
            <a:r>
              <a:rPr lang="en-US" sz="2400" dirty="0"/>
              <a:t> </a:t>
            </a:r>
            <a:r>
              <a:rPr lang="en-US" sz="2400" b="1" dirty="0"/>
              <a:t>from</a:t>
            </a:r>
            <a:r>
              <a:rPr lang="en-US" sz="2400" dirty="0"/>
              <a:t>:</a:t>
            </a:r>
          </a:p>
          <a:p>
            <a:r>
              <a:rPr lang="en-US" sz="2400" dirty="0"/>
              <a:t>public/</a:t>
            </a:r>
          </a:p>
          <a:p>
            <a:r>
              <a:rPr lang="en-US" sz="2400" dirty="0"/>
              <a:t>assets/</a:t>
            </a:r>
            <a:endParaRPr lang="en-IN" sz="2400" dirty="0"/>
          </a:p>
        </p:txBody>
      </p:sp>
      <p:pic>
        <p:nvPicPr>
          <p:cNvPr id="4" name="Picture 3">
            <a:extLst>
              <a:ext uri="{FF2B5EF4-FFF2-40B4-BE49-F238E27FC236}">
                <a16:creationId xmlns:a16="http://schemas.microsoft.com/office/drawing/2014/main" id="{381635CC-B5A2-B8A7-FC14-9E7DF0EE86D4}"/>
              </a:ext>
            </a:extLst>
          </p:cNvPr>
          <p:cNvPicPr>
            <a:picLocks noChangeAspect="1"/>
          </p:cNvPicPr>
          <p:nvPr/>
        </p:nvPicPr>
        <p:blipFill>
          <a:blip r:embed="rId2"/>
          <a:stretch>
            <a:fillRect/>
          </a:stretch>
        </p:blipFill>
        <p:spPr>
          <a:xfrm>
            <a:off x="777240" y="1976959"/>
            <a:ext cx="10967229" cy="1323782"/>
          </a:xfrm>
          <a:prstGeom prst="rect">
            <a:avLst/>
          </a:prstGeom>
        </p:spPr>
      </p:pic>
    </p:spTree>
    <p:extLst>
      <p:ext uri="{BB962C8B-B14F-4D97-AF65-F5344CB8AC3E}">
        <p14:creationId xmlns:p14="http://schemas.microsoft.com/office/powerpoint/2010/main" val="136399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CA111-5BD1-F8F3-4787-B94565C712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D308A1-C1C0-0DDE-EE56-F7CA32FEC7B2}"/>
              </a:ext>
            </a:extLst>
          </p:cNvPr>
          <p:cNvSpPr>
            <a:spLocks noGrp="1"/>
          </p:cNvSpPr>
          <p:nvPr>
            <p:ph idx="1"/>
          </p:nvPr>
        </p:nvSpPr>
        <p:spPr>
          <a:xfrm>
            <a:off x="777240" y="740229"/>
            <a:ext cx="10659110" cy="5436734"/>
          </a:xfrm>
        </p:spPr>
        <p:txBody>
          <a:bodyPr>
            <a:normAutofit/>
          </a:bodyPr>
          <a:lstStyle/>
          <a:p>
            <a:pPr marL="0" indent="0">
              <a:buNone/>
            </a:pPr>
            <a:r>
              <a:rPr lang="en-US" sz="2800" b="1" dirty="0"/>
              <a:t>Accept User Input:</a:t>
            </a:r>
          </a:p>
          <a:p>
            <a:pPr marL="0" indent="0">
              <a:buNone/>
            </a:pPr>
            <a:r>
              <a:rPr lang="en-US" sz="2800" dirty="0"/>
              <a:t>In Express.js, user input can be received through </a:t>
            </a:r>
            <a:r>
              <a:rPr lang="en-US" sz="2800" b="1" dirty="0">
                <a:solidFill>
                  <a:srgbClr val="C00000"/>
                </a:solidFill>
              </a:rPr>
              <a:t>query parameters</a:t>
            </a:r>
            <a:r>
              <a:rPr lang="en-US" sz="2800" dirty="0"/>
              <a:t>, </a:t>
            </a:r>
            <a:r>
              <a:rPr lang="en-US" sz="2800" b="1" dirty="0">
                <a:solidFill>
                  <a:srgbClr val="C00000"/>
                </a:solidFill>
              </a:rPr>
              <a:t>URL</a:t>
            </a:r>
            <a:r>
              <a:rPr lang="en-US" sz="2800" dirty="0"/>
              <a:t> </a:t>
            </a:r>
            <a:r>
              <a:rPr lang="en-US" sz="2800" b="1" dirty="0">
                <a:solidFill>
                  <a:srgbClr val="C00000"/>
                </a:solidFill>
              </a:rPr>
              <a:t>parameters</a:t>
            </a:r>
            <a:r>
              <a:rPr lang="en-US" sz="2800" dirty="0"/>
              <a:t>, and </a:t>
            </a:r>
            <a:r>
              <a:rPr lang="en-US" sz="2800" b="1" dirty="0">
                <a:solidFill>
                  <a:srgbClr val="C00000"/>
                </a:solidFill>
              </a:rPr>
              <a:t>request</a:t>
            </a:r>
            <a:r>
              <a:rPr lang="en-US" sz="2800" dirty="0"/>
              <a:t> </a:t>
            </a:r>
            <a:r>
              <a:rPr lang="en-US" sz="2800" b="1" dirty="0">
                <a:solidFill>
                  <a:srgbClr val="C00000"/>
                </a:solidFill>
              </a:rPr>
              <a:t>bodies</a:t>
            </a:r>
            <a:r>
              <a:rPr lang="en-US" sz="2800" dirty="0"/>
              <a:t>. Below are different ways to handle user input.</a:t>
            </a:r>
          </a:p>
          <a:p>
            <a:pPr marL="0" indent="0">
              <a:buNone/>
            </a:pPr>
            <a:endParaRPr lang="en-US" sz="2800" dirty="0"/>
          </a:p>
          <a:p>
            <a:pPr marL="0" indent="0">
              <a:buNone/>
            </a:pPr>
            <a:r>
              <a:rPr lang="en-US" sz="2800" b="1" dirty="0"/>
              <a:t>Types of Request Data</a:t>
            </a:r>
          </a:p>
          <a:p>
            <a:pPr marL="457200" indent="-457200">
              <a:buFont typeface="+mj-lt"/>
              <a:buAutoNum type="arabicPeriod"/>
            </a:pPr>
            <a:r>
              <a:rPr lang="en-US" sz="2800" dirty="0"/>
              <a:t>Query Parameters (</a:t>
            </a:r>
            <a:r>
              <a:rPr lang="en-US" sz="2800" b="1" dirty="0" err="1"/>
              <a:t>req.</a:t>
            </a:r>
            <a:r>
              <a:rPr lang="en-US" sz="2800" b="1" dirty="0" err="1">
                <a:solidFill>
                  <a:srgbClr val="C00000"/>
                </a:solidFill>
              </a:rPr>
              <a:t>query</a:t>
            </a:r>
            <a:r>
              <a:rPr lang="en-US" sz="2800" dirty="0"/>
              <a:t>):</a:t>
            </a:r>
          </a:p>
          <a:p>
            <a:pPr marL="457200" indent="-457200">
              <a:buFont typeface="+mj-lt"/>
              <a:buAutoNum type="arabicPeriod"/>
            </a:pPr>
            <a:r>
              <a:rPr lang="en-US" sz="2800" dirty="0"/>
              <a:t>Route Parameters (</a:t>
            </a:r>
            <a:r>
              <a:rPr lang="en-US" sz="2800" b="1" dirty="0" err="1"/>
              <a:t>req.</a:t>
            </a:r>
            <a:r>
              <a:rPr lang="en-US" sz="2800" b="1" dirty="0" err="1">
                <a:solidFill>
                  <a:srgbClr val="C00000"/>
                </a:solidFill>
              </a:rPr>
              <a:t>params</a:t>
            </a:r>
            <a:r>
              <a:rPr lang="en-US" sz="2800" dirty="0"/>
              <a:t>):</a:t>
            </a:r>
          </a:p>
          <a:p>
            <a:pPr marL="457200" indent="-457200">
              <a:buFont typeface="+mj-lt"/>
              <a:buAutoNum type="arabicPeriod"/>
            </a:pPr>
            <a:r>
              <a:rPr lang="en-US" sz="2800" dirty="0"/>
              <a:t>Request Body (</a:t>
            </a:r>
            <a:r>
              <a:rPr lang="en-US" sz="2800" b="1" dirty="0" err="1"/>
              <a:t>req.</a:t>
            </a:r>
            <a:r>
              <a:rPr lang="en-US" sz="2800" b="1" dirty="0" err="1">
                <a:solidFill>
                  <a:srgbClr val="C00000"/>
                </a:solidFill>
              </a:rPr>
              <a:t>body</a:t>
            </a:r>
            <a:r>
              <a:rPr lang="en-US" sz="2800" dirty="0"/>
              <a:t>) - Used in </a:t>
            </a:r>
            <a:r>
              <a:rPr lang="en-US" sz="2800" b="1" dirty="0"/>
              <a:t>POST</a:t>
            </a:r>
            <a:r>
              <a:rPr lang="en-US" sz="2800" dirty="0"/>
              <a:t> and </a:t>
            </a:r>
            <a:r>
              <a:rPr lang="en-US" sz="2800" b="1" dirty="0"/>
              <a:t>PUT</a:t>
            </a:r>
            <a:r>
              <a:rPr lang="en-US" sz="2800" dirty="0"/>
              <a:t> requests</a:t>
            </a:r>
          </a:p>
          <a:p>
            <a:pPr marL="0" indent="0">
              <a:buNone/>
            </a:pPr>
            <a:endParaRPr lang="en-US" sz="2800" dirty="0"/>
          </a:p>
          <a:p>
            <a:pPr marL="0" indent="0">
              <a:buNone/>
            </a:pPr>
            <a:endParaRPr lang="en-US" sz="2800" dirty="0"/>
          </a:p>
          <a:p>
            <a:pPr marL="0" indent="0">
              <a:buNone/>
            </a:pPr>
            <a:endParaRPr lang="en-IN" sz="2800" b="1" dirty="0"/>
          </a:p>
        </p:txBody>
      </p:sp>
    </p:spTree>
    <p:extLst>
      <p:ext uri="{BB962C8B-B14F-4D97-AF65-F5344CB8AC3E}">
        <p14:creationId xmlns:p14="http://schemas.microsoft.com/office/powerpoint/2010/main" val="738752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D9423-B83A-B387-3229-679CD94673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B41CC-57E9-EF7D-0086-7A2159AC7002}"/>
              </a:ext>
            </a:extLst>
          </p:cNvPr>
          <p:cNvSpPr>
            <a:spLocks noGrp="1"/>
          </p:cNvSpPr>
          <p:nvPr>
            <p:ph idx="1"/>
          </p:nvPr>
        </p:nvSpPr>
        <p:spPr>
          <a:xfrm>
            <a:off x="777240" y="424544"/>
            <a:ext cx="10659110" cy="6117770"/>
          </a:xfrm>
        </p:spPr>
        <p:txBody>
          <a:bodyPr>
            <a:normAutofit lnSpcReduction="10000"/>
          </a:bodyPr>
          <a:lstStyle/>
          <a:p>
            <a:pPr marL="0" indent="0">
              <a:buNone/>
            </a:pPr>
            <a:r>
              <a:rPr lang="en-US" sz="2400" b="1" dirty="0"/>
              <a:t>Accept User Input from </a:t>
            </a:r>
            <a:r>
              <a:rPr lang="en-US" sz="2400" b="1" dirty="0">
                <a:solidFill>
                  <a:srgbClr val="C00000"/>
                </a:solidFill>
              </a:rPr>
              <a:t>HTML</a:t>
            </a:r>
            <a:r>
              <a:rPr lang="en-US" sz="2400" b="1" dirty="0"/>
              <a:t> </a:t>
            </a:r>
            <a:r>
              <a:rPr lang="en-US" sz="2400" b="1" dirty="0">
                <a:solidFill>
                  <a:srgbClr val="C00000"/>
                </a:solidFill>
              </a:rPr>
              <a:t>form</a:t>
            </a:r>
            <a:r>
              <a:rPr lang="en-US" sz="2400" b="1" dirty="0"/>
              <a:t>:</a:t>
            </a:r>
          </a:p>
          <a:p>
            <a:pPr marL="0" indent="0">
              <a:buNone/>
            </a:pPr>
            <a:r>
              <a:rPr lang="en-US" sz="2400" b="1" dirty="0"/>
              <a:t>📌 How Forms Work in Express.js</a:t>
            </a:r>
          </a:p>
          <a:p>
            <a:pPr marL="0" indent="0">
              <a:buNone/>
            </a:pPr>
            <a:r>
              <a:rPr lang="en-US" sz="2400" dirty="0"/>
              <a:t>When a user submits a form, the data is sent to the server using an </a:t>
            </a:r>
            <a:r>
              <a:rPr lang="en-US" sz="2400" b="1" dirty="0"/>
              <a:t>HTTP request </a:t>
            </a:r>
            <a:r>
              <a:rPr lang="en-US" sz="2400" dirty="0"/>
              <a:t>(usually </a:t>
            </a:r>
            <a:r>
              <a:rPr lang="en-US" sz="2400" b="1" dirty="0"/>
              <a:t>POST</a:t>
            </a:r>
            <a:r>
              <a:rPr lang="en-US" sz="2400" dirty="0"/>
              <a:t>). The server then processes this data.</a:t>
            </a:r>
          </a:p>
          <a:p>
            <a:pPr marL="0" indent="0">
              <a:buNone/>
            </a:pPr>
            <a:r>
              <a:rPr lang="en-US" sz="2400" b="1" dirty="0"/>
              <a:t>✅ Example: </a:t>
            </a:r>
            <a:r>
              <a:rPr lang="en-US" sz="2400" dirty="0"/>
              <a:t>Handling Form Input in Express.js</a:t>
            </a:r>
          </a:p>
          <a:p>
            <a:pPr marL="0" indent="0">
              <a:buNone/>
            </a:pPr>
            <a:r>
              <a:rPr lang="en-US" sz="2400" dirty="0"/>
              <a:t>1️⃣ Frontend (HTML Form)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200" dirty="0"/>
              <a:t>The form sends data to </a:t>
            </a:r>
            <a:r>
              <a:rPr lang="en-US" sz="2200" b="1" dirty="0">
                <a:solidFill>
                  <a:srgbClr val="C00000"/>
                </a:solidFill>
              </a:rPr>
              <a:t>/submit </a:t>
            </a:r>
            <a:r>
              <a:rPr lang="en-US" sz="2200" dirty="0"/>
              <a:t>using a </a:t>
            </a:r>
            <a:r>
              <a:rPr lang="en-US" sz="2200" b="1" dirty="0"/>
              <a:t>POST</a:t>
            </a:r>
            <a:r>
              <a:rPr lang="en-US" sz="2200" dirty="0"/>
              <a:t> request.</a:t>
            </a:r>
          </a:p>
          <a:p>
            <a:r>
              <a:rPr lang="en-US" sz="2200" dirty="0"/>
              <a:t>The input field has name="</a:t>
            </a:r>
            <a:r>
              <a:rPr lang="en-US" sz="2200" b="1" dirty="0"/>
              <a:t>username</a:t>
            </a:r>
            <a:r>
              <a:rPr lang="en-US" sz="2200" dirty="0"/>
              <a:t>", so the submitted data will have a key named username.</a:t>
            </a:r>
          </a:p>
          <a:p>
            <a:pPr marL="0" indent="0">
              <a:buNone/>
            </a:pPr>
            <a:endParaRPr lang="en-US" sz="2400" dirty="0"/>
          </a:p>
          <a:p>
            <a:pPr marL="0" indent="0">
              <a:buNone/>
            </a:pPr>
            <a:endParaRPr lang="en-US" sz="2400" dirty="0"/>
          </a:p>
        </p:txBody>
      </p:sp>
      <p:pic>
        <p:nvPicPr>
          <p:cNvPr id="5" name="Picture 4">
            <a:extLst>
              <a:ext uri="{FF2B5EF4-FFF2-40B4-BE49-F238E27FC236}">
                <a16:creationId xmlns:a16="http://schemas.microsoft.com/office/drawing/2014/main" id="{D117BBA2-0007-68BE-6994-1640491E5F50}"/>
              </a:ext>
            </a:extLst>
          </p:cNvPr>
          <p:cNvPicPr>
            <a:picLocks noChangeAspect="1"/>
          </p:cNvPicPr>
          <p:nvPr/>
        </p:nvPicPr>
        <p:blipFill>
          <a:blip r:embed="rId2"/>
          <a:stretch>
            <a:fillRect/>
          </a:stretch>
        </p:blipFill>
        <p:spPr>
          <a:xfrm>
            <a:off x="777240" y="2896746"/>
            <a:ext cx="10848521" cy="2070800"/>
          </a:xfrm>
          <a:prstGeom prst="rect">
            <a:avLst/>
          </a:prstGeom>
        </p:spPr>
      </p:pic>
    </p:spTree>
    <p:extLst>
      <p:ext uri="{BB962C8B-B14F-4D97-AF65-F5344CB8AC3E}">
        <p14:creationId xmlns:p14="http://schemas.microsoft.com/office/powerpoint/2010/main" val="319676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108A5-CA3A-644C-6D7E-5256A7D788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6942F-F0B6-5EA0-02A5-261D7DD37AA5}"/>
              </a:ext>
            </a:extLst>
          </p:cNvPr>
          <p:cNvSpPr>
            <a:spLocks noGrp="1"/>
          </p:cNvSpPr>
          <p:nvPr>
            <p:ph idx="1"/>
          </p:nvPr>
        </p:nvSpPr>
        <p:spPr>
          <a:xfrm>
            <a:off x="777240" y="566057"/>
            <a:ext cx="10659110" cy="5610906"/>
          </a:xfrm>
        </p:spPr>
        <p:txBody>
          <a:bodyPr>
            <a:normAutofit/>
          </a:bodyPr>
          <a:lstStyle/>
          <a:p>
            <a:pPr marL="0" indent="0">
              <a:buNone/>
            </a:pPr>
            <a:r>
              <a:rPr lang="en-US" sz="2400" b="1" dirty="0"/>
              <a:t>2️⃣ Backend (Express.js Server):</a:t>
            </a:r>
          </a:p>
          <a:p>
            <a:pPr marL="0" indent="0">
              <a:buNone/>
            </a:pPr>
            <a:endParaRPr lang="en-IN" sz="2400" dirty="0"/>
          </a:p>
        </p:txBody>
      </p:sp>
      <p:pic>
        <p:nvPicPr>
          <p:cNvPr id="4" name="Picture 3">
            <a:extLst>
              <a:ext uri="{FF2B5EF4-FFF2-40B4-BE49-F238E27FC236}">
                <a16:creationId xmlns:a16="http://schemas.microsoft.com/office/drawing/2014/main" id="{62698201-1574-7B5F-147D-57CDC4086CA5}"/>
              </a:ext>
            </a:extLst>
          </p:cNvPr>
          <p:cNvPicPr>
            <a:picLocks noChangeAspect="1"/>
          </p:cNvPicPr>
          <p:nvPr/>
        </p:nvPicPr>
        <p:blipFill>
          <a:blip r:embed="rId2"/>
          <a:stretch>
            <a:fillRect/>
          </a:stretch>
        </p:blipFill>
        <p:spPr>
          <a:xfrm>
            <a:off x="871600" y="1210085"/>
            <a:ext cx="9905257" cy="5476465"/>
          </a:xfrm>
          <a:prstGeom prst="rect">
            <a:avLst/>
          </a:prstGeom>
        </p:spPr>
      </p:pic>
    </p:spTree>
    <p:extLst>
      <p:ext uri="{BB962C8B-B14F-4D97-AF65-F5344CB8AC3E}">
        <p14:creationId xmlns:p14="http://schemas.microsoft.com/office/powerpoint/2010/main" val="386331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00456-EA47-4BF3-E394-7BADE96C4B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DA616-74BB-BFDE-53DA-A71C4298AA7E}"/>
              </a:ext>
            </a:extLst>
          </p:cNvPr>
          <p:cNvSpPr>
            <a:spLocks noGrp="1"/>
          </p:cNvSpPr>
          <p:nvPr>
            <p:ph idx="1"/>
          </p:nvPr>
        </p:nvSpPr>
        <p:spPr>
          <a:xfrm>
            <a:off x="777240" y="1153885"/>
            <a:ext cx="10659110" cy="5023077"/>
          </a:xfrm>
        </p:spPr>
        <p:txBody>
          <a:bodyPr>
            <a:noAutofit/>
          </a:bodyPr>
          <a:lstStyle/>
          <a:p>
            <a:pPr marL="0" indent="0">
              <a:buNone/>
            </a:pPr>
            <a:r>
              <a:rPr lang="en-US" sz="2800" b="1" dirty="0"/>
              <a:t>📌 Explanation</a:t>
            </a:r>
          </a:p>
          <a:p>
            <a:r>
              <a:rPr lang="en-US" sz="2800" b="1" dirty="0"/>
              <a:t>Frontend (Form)</a:t>
            </a:r>
          </a:p>
          <a:p>
            <a:pPr lvl="1">
              <a:buFont typeface="Wingdings" panose="05000000000000000000" pitchFamily="2" charset="2"/>
              <a:buChar char="§"/>
            </a:pPr>
            <a:r>
              <a:rPr lang="en-US" sz="2600" dirty="0"/>
              <a:t>The &lt;form&gt; tag has method="post", which means it sends data via a </a:t>
            </a:r>
            <a:r>
              <a:rPr lang="en-US" sz="2600" b="1" dirty="0">
                <a:solidFill>
                  <a:srgbClr val="C00000"/>
                </a:solidFill>
              </a:rPr>
              <a:t>POST</a:t>
            </a:r>
            <a:r>
              <a:rPr lang="en-US" sz="2600" dirty="0"/>
              <a:t> </a:t>
            </a:r>
            <a:r>
              <a:rPr lang="en-US" sz="2600" b="1" dirty="0"/>
              <a:t>request</a:t>
            </a:r>
            <a:r>
              <a:rPr lang="en-US" sz="2600" dirty="0"/>
              <a:t>.</a:t>
            </a:r>
          </a:p>
          <a:p>
            <a:pPr lvl="1">
              <a:buFont typeface="Wingdings" panose="05000000000000000000" pitchFamily="2" charset="2"/>
              <a:buChar char="§"/>
            </a:pPr>
            <a:r>
              <a:rPr lang="en-US" sz="2600" dirty="0"/>
              <a:t>The input field sends </a:t>
            </a:r>
            <a:r>
              <a:rPr lang="en-US" sz="2600" b="1" dirty="0"/>
              <a:t>username</a:t>
            </a:r>
            <a:r>
              <a:rPr lang="en-US" sz="2600" dirty="0"/>
              <a:t> as </a:t>
            </a:r>
            <a:r>
              <a:rPr lang="en-US" sz="2600" b="1" dirty="0">
                <a:solidFill>
                  <a:srgbClr val="C00000"/>
                </a:solidFill>
              </a:rPr>
              <a:t>key-value</a:t>
            </a:r>
            <a:r>
              <a:rPr lang="en-US" sz="2600" dirty="0"/>
              <a:t> data.</a:t>
            </a:r>
          </a:p>
          <a:p>
            <a:pPr marL="0" indent="0">
              <a:buNone/>
            </a:pPr>
            <a:endParaRPr lang="en-US" sz="800" dirty="0"/>
          </a:p>
          <a:p>
            <a:r>
              <a:rPr lang="en-US" sz="2800" b="1" dirty="0"/>
              <a:t>Backend (Express)</a:t>
            </a:r>
          </a:p>
          <a:p>
            <a:pPr lvl="1">
              <a:buFont typeface="Wingdings" panose="05000000000000000000" pitchFamily="2" charset="2"/>
              <a:buChar char="§"/>
            </a:pPr>
            <a:r>
              <a:rPr lang="en-US" sz="2600" b="1" dirty="0" err="1"/>
              <a:t>express.urlencoded</a:t>
            </a:r>
            <a:r>
              <a:rPr lang="en-US" sz="2600" dirty="0"/>
              <a:t>({ extended: true }) is needed to </a:t>
            </a:r>
            <a:r>
              <a:rPr lang="en-US" sz="2600" b="1" dirty="0"/>
              <a:t>parse </a:t>
            </a:r>
            <a:r>
              <a:rPr lang="en-US" sz="2600" b="1" dirty="0">
                <a:solidFill>
                  <a:srgbClr val="C00000"/>
                </a:solidFill>
              </a:rPr>
              <a:t>form</a:t>
            </a:r>
            <a:r>
              <a:rPr lang="en-US" sz="2600" b="1" dirty="0"/>
              <a:t> data</a:t>
            </a:r>
            <a:r>
              <a:rPr lang="en-US" sz="2600" dirty="0"/>
              <a:t>.</a:t>
            </a:r>
          </a:p>
          <a:p>
            <a:pPr lvl="1">
              <a:buFont typeface="Wingdings" panose="05000000000000000000" pitchFamily="2" charset="2"/>
              <a:buChar char="§"/>
            </a:pPr>
            <a:r>
              <a:rPr lang="en-US" sz="2600" b="1" dirty="0" err="1"/>
              <a:t>req.body.username</a:t>
            </a:r>
            <a:r>
              <a:rPr lang="en-US" sz="2600" b="1" dirty="0"/>
              <a:t> </a:t>
            </a:r>
            <a:r>
              <a:rPr lang="en-US" sz="2600" b="1" dirty="0">
                <a:solidFill>
                  <a:srgbClr val="C00000"/>
                </a:solidFill>
              </a:rPr>
              <a:t>extracts</a:t>
            </a:r>
            <a:r>
              <a:rPr lang="en-US" sz="2600" dirty="0"/>
              <a:t> the </a:t>
            </a:r>
            <a:r>
              <a:rPr lang="en-US" sz="2600" b="1" dirty="0"/>
              <a:t>form</a:t>
            </a:r>
            <a:r>
              <a:rPr lang="en-US" sz="2600" dirty="0"/>
              <a:t> </a:t>
            </a:r>
            <a:r>
              <a:rPr lang="en-US" sz="2600" b="1" dirty="0"/>
              <a:t>input</a:t>
            </a:r>
            <a:r>
              <a:rPr lang="en-US" sz="2600" dirty="0"/>
              <a:t> sent in the request.</a:t>
            </a:r>
          </a:p>
          <a:p>
            <a:pPr lvl="1">
              <a:buFont typeface="Wingdings" panose="05000000000000000000" pitchFamily="2" charset="2"/>
              <a:buChar char="§"/>
            </a:pPr>
            <a:r>
              <a:rPr lang="en-US" sz="2600" dirty="0"/>
              <a:t>The server </a:t>
            </a:r>
            <a:r>
              <a:rPr lang="en-US" sz="2600" b="1" dirty="0"/>
              <a:t>responds</a:t>
            </a:r>
            <a:r>
              <a:rPr lang="en-US" sz="2600" dirty="0"/>
              <a:t> with "Received username: {username}".</a:t>
            </a:r>
            <a:endParaRPr lang="en-IN" sz="2600" dirty="0"/>
          </a:p>
        </p:txBody>
      </p:sp>
    </p:spTree>
    <p:extLst>
      <p:ext uri="{BB962C8B-B14F-4D97-AF65-F5344CB8AC3E}">
        <p14:creationId xmlns:p14="http://schemas.microsoft.com/office/powerpoint/2010/main" val="2513322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240F-13C4-D2EC-D056-9D2400DB9B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C52B19-133F-FB5F-DACD-2C008B0483C6}"/>
              </a:ext>
            </a:extLst>
          </p:cNvPr>
          <p:cNvSpPr>
            <a:spLocks noGrp="1"/>
          </p:cNvSpPr>
          <p:nvPr>
            <p:ph idx="1"/>
          </p:nvPr>
        </p:nvSpPr>
        <p:spPr>
          <a:xfrm>
            <a:off x="777240" y="979714"/>
            <a:ext cx="10659110" cy="5306106"/>
          </a:xfrm>
        </p:spPr>
        <p:txBody>
          <a:bodyPr>
            <a:normAutofit/>
          </a:bodyPr>
          <a:lstStyle/>
          <a:p>
            <a:pPr marL="0" indent="0">
              <a:buNone/>
            </a:pPr>
            <a:r>
              <a:rPr lang="en-US" sz="2800" b="1" dirty="0"/>
              <a:t>File Upload in Express.js</a:t>
            </a:r>
          </a:p>
          <a:p>
            <a:pPr marL="0" indent="0">
              <a:buNone/>
            </a:pPr>
            <a:r>
              <a:rPr lang="en-US" sz="2800" dirty="0"/>
              <a:t>Express </a:t>
            </a:r>
            <a:r>
              <a:rPr lang="en-US" sz="2800" b="1" dirty="0">
                <a:solidFill>
                  <a:srgbClr val="C00000"/>
                </a:solidFill>
              </a:rPr>
              <a:t>does not handle </a:t>
            </a:r>
            <a:r>
              <a:rPr lang="en-US" sz="2800" dirty="0"/>
              <a:t>file uploads </a:t>
            </a:r>
            <a:r>
              <a:rPr lang="en-US" sz="2800" b="1" dirty="0"/>
              <a:t>directly</a:t>
            </a:r>
            <a:r>
              <a:rPr lang="en-US" sz="2800" dirty="0"/>
              <a:t>, but we can use the </a:t>
            </a:r>
            <a:r>
              <a:rPr lang="en-US" sz="2800" b="1" dirty="0" err="1">
                <a:solidFill>
                  <a:srgbClr val="C00000"/>
                </a:solidFill>
              </a:rPr>
              <a:t>multer</a:t>
            </a:r>
            <a:r>
              <a:rPr lang="en-US" sz="2800" dirty="0"/>
              <a:t> </a:t>
            </a:r>
            <a:r>
              <a:rPr lang="en-US" sz="2800" b="1" dirty="0"/>
              <a:t>middleware</a:t>
            </a:r>
            <a:r>
              <a:rPr lang="en-US" sz="2800" dirty="0"/>
              <a:t> to process them.</a:t>
            </a:r>
          </a:p>
          <a:p>
            <a:pPr marL="0" indent="0">
              <a:buNone/>
            </a:pPr>
            <a:r>
              <a:rPr lang="en-IN" sz="2800" b="1" dirty="0"/>
              <a:t>📌 Steps to Implement File Upload in Express.js</a:t>
            </a:r>
          </a:p>
          <a:p>
            <a:pPr marL="0" indent="0">
              <a:buNone/>
            </a:pPr>
            <a:r>
              <a:rPr lang="en-IN" sz="2800" dirty="0"/>
              <a:t>1️⃣ </a:t>
            </a:r>
            <a:r>
              <a:rPr lang="en-IN" sz="2800" b="1" dirty="0"/>
              <a:t>Install</a:t>
            </a:r>
            <a:r>
              <a:rPr lang="en-IN" sz="2800" dirty="0"/>
              <a:t> </a:t>
            </a:r>
            <a:r>
              <a:rPr lang="en-IN" sz="2800" dirty="0" err="1"/>
              <a:t>multer</a:t>
            </a:r>
            <a:endParaRPr lang="en-IN" sz="2800" dirty="0"/>
          </a:p>
          <a:p>
            <a:pPr marL="0" indent="0">
              <a:buNone/>
            </a:pPr>
            <a:r>
              <a:rPr lang="en-IN" sz="2800" dirty="0"/>
              <a:t>2️⃣ Set up an </a:t>
            </a:r>
            <a:r>
              <a:rPr lang="en-IN" sz="2800" b="1" dirty="0"/>
              <a:t>Express server</a:t>
            </a:r>
          </a:p>
          <a:p>
            <a:pPr marL="0" indent="0">
              <a:buNone/>
            </a:pPr>
            <a:r>
              <a:rPr lang="en-IN" sz="2800" dirty="0"/>
              <a:t>3️⃣ Configure </a:t>
            </a:r>
            <a:r>
              <a:rPr lang="en-IN" sz="2800" b="1" dirty="0" err="1"/>
              <a:t>multer</a:t>
            </a:r>
            <a:r>
              <a:rPr lang="en-IN" sz="2800" dirty="0"/>
              <a:t> to handle file uploads</a:t>
            </a:r>
          </a:p>
          <a:p>
            <a:pPr marL="0" indent="0">
              <a:buNone/>
            </a:pPr>
            <a:r>
              <a:rPr lang="en-IN" sz="2800" dirty="0"/>
              <a:t>4️⃣ Create an </a:t>
            </a:r>
            <a:r>
              <a:rPr lang="en-IN" sz="2800" b="1" dirty="0"/>
              <a:t>API endpoint </a:t>
            </a:r>
            <a:r>
              <a:rPr lang="en-IN" sz="2800" dirty="0"/>
              <a:t>to upload files</a:t>
            </a:r>
          </a:p>
          <a:p>
            <a:pPr marL="0" indent="0">
              <a:buNone/>
            </a:pPr>
            <a:r>
              <a:rPr lang="en-IN" sz="2800" dirty="0"/>
              <a:t>5️⃣ Handle file </a:t>
            </a:r>
            <a:r>
              <a:rPr lang="en-IN" sz="2800" b="1" dirty="0"/>
              <a:t>storage</a:t>
            </a:r>
            <a:r>
              <a:rPr lang="en-IN" sz="2800" dirty="0"/>
              <a:t> and </a:t>
            </a:r>
            <a:r>
              <a:rPr lang="en-IN" sz="2800" b="1" dirty="0"/>
              <a:t>validation</a:t>
            </a:r>
          </a:p>
        </p:txBody>
      </p:sp>
      <p:pic>
        <p:nvPicPr>
          <p:cNvPr id="4" name="Picture 3">
            <a:extLst>
              <a:ext uri="{FF2B5EF4-FFF2-40B4-BE49-F238E27FC236}">
                <a16:creationId xmlns:a16="http://schemas.microsoft.com/office/drawing/2014/main" id="{C6FA0C26-D32A-7C7F-68DF-4AC152F478FD}"/>
              </a:ext>
            </a:extLst>
          </p:cNvPr>
          <p:cNvPicPr>
            <a:picLocks noChangeAspect="1"/>
          </p:cNvPicPr>
          <p:nvPr/>
        </p:nvPicPr>
        <p:blipFill>
          <a:blip r:embed="rId2"/>
          <a:stretch>
            <a:fillRect/>
          </a:stretch>
        </p:blipFill>
        <p:spPr>
          <a:xfrm>
            <a:off x="7766553" y="3152563"/>
            <a:ext cx="3924178" cy="635666"/>
          </a:xfrm>
          <a:prstGeom prst="rect">
            <a:avLst/>
          </a:prstGeom>
        </p:spPr>
      </p:pic>
    </p:spTree>
    <p:extLst>
      <p:ext uri="{BB962C8B-B14F-4D97-AF65-F5344CB8AC3E}">
        <p14:creationId xmlns:p14="http://schemas.microsoft.com/office/powerpoint/2010/main" val="701250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0838-A9F2-061F-A875-6DA16C5B658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A9EF0-40CC-647D-D94A-ADF8FF7CB0DC}"/>
              </a:ext>
            </a:extLst>
          </p:cNvPr>
          <p:cNvSpPr>
            <a:spLocks noGrp="1"/>
          </p:cNvSpPr>
          <p:nvPr>
            <p:ph idx="1"/>
          </p:nvPr>
        </p:nvSpPr>
        <p:spPr>
          <a:xfrm>
            <a:off x="777240" y="620486"/>
            <a:ext cx="10659110" cy="5556477"/>
          </a:xfrm>
        </p:spPr>
        <p:txBody>
          <a:bodyPr>
            <a:normAutofit/>
          </a:bodyPr>
          <a:lstStyle/>
          <a:p>
            <a:pPr marL="0" indent="0">
              <a:buNone/>
            </a:pPr>
            <a:r>
              <a:rPr lang="en-IN" sz="2400" b="1" dirty="0"/>
              <a:t>Create an Express Server: </a:t>
            </a:r>
            <a:r>
              <a:rPr lang="en-US" sz="2400" dirty="0"/>
              <a:t>The </a:t>
            </a:r>
            <a:r>
              <a:rPr lang="en-US" sz="2400" b="1" dirty="0" err="1">
                <a:solidFill>
                  <a:srgbClr val="C00000"/>
                </a:solidFill>
              </a:rPr>
              <a:t>cb</a:t>
            </a:r>
            <a:r>
              <a:rPr lang="en-US" sz="2400" dirty="0"/>
              <a:t> (</a:t>
            </a:r>
            <a:r>
              <a:rPr lang="en-US" sz="2400" b="1" dirty="0"/>
              <a:t>callback</a:t>
            </a:r>
            <a:r>
              <a:rPr lang="en-US" sz="2400" dirty="0"/>
              <a:t>) </a:t>
            </a:r>
            <a:r>
              <a:rPr lang="en-US" sz="2400" b="1" dirty="0">
                <a:solidFill>
                  <a:srgbClr val="C00000"/>
                </a:solidFill>
              </a:rPr>
              <a:t>function</a:t>
            </a:r>
            <a:endParaRPr lang="en-IN" sz="2400" b="1" dirty="0">
              <a:solidFill>
                <a:srgbClr val="C00000"/>
              </a:solidFill>
            </a:endParaRPr>
          </a:p>
        </p:txBody>
      </p:sp>
      <p:pic>
        <p:nvPicPr>
          <p:cNvPr id="6" name="Picture 5">
            <a:extLst>
              <a:ext uri="{FF2B5EF4-FFF2-40B4-BE49-F238E27FC236}">
                <a16:creationId xmlns:a16="http://schemas.microsoft.com/office/drawing/2014/main" id="{96397A6C-E510-B380-5BDB-358CCFD4674D}"/>
              </a:ext>
            </a:extLst>
          </p:cNvPr>
          <p:cNvPicPr>
            <a:picLocks noChangeAspect="1"/>
          </p:cNvPicPr>
          <p:nvPr/>
        </p:nvPicPr>
        <p:blipFill>
          <a:blip r:embed="rId2"/>
          <a:srcRect t="20724"/>
          <a:stretch/>
        </p:blipFill>
        <p:spPr>
          <a:xfrm>
            <a:off x="777240" y="1214435"/>
            <a:ext cx="10622165" cy="5436735"/>
          </a:xfrm>
          <a:prstGeom prst="rect">
            <a:avLst/>
          </a:prstGeom>
        </p:spPr>
      </p:pic>
    </p:spTree>
    <p:extLst>
      <p:ext uri="{BB962C8B-B14F-4D97-AF65-F5344CB8AC3E}">
        <p14:creationId xmlns:p14="http://schemas.microsoft.com/office/powerpoint/2010/main" val="80125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C6A47-6CAC-DE30-165E-E0604A7823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4CAC0-345A-0CCC-8142-A0AF66D7C628}"/>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 /upload route:</a:t>
            </a:r>
          </a:p>
          <a:p>
            <a:pPr marL="0" indent="0">
              <a:buNone/>
            </a:pPr>
            <a:endParaRPr lang="en-IN" sz="2400" b="1" dirty="0"/>
          </a:p>
        </p:txBody>
      </p:sp>
      <p:pic>
        <p:nvPicPr>
          <p:cNvPr id="4" name="Picture 3">
            <a:extLst>
              <a:ext uri="{FF2B5EF4-FFF2-40B4-BE49-F238E27FC236}">
                <a16:creationId xmlns:a16="http://schemas.microsoft.com/office/drawing/2014/main" id="{4A568ABB-D6A1-344B-76A6-0D958AD2B7FB}"/>
              </a:ext>
            </a:extLst>
          </p:cNvPr>
          <p:cNvPicPr>
            <a:picLocks noChangeAspect="1"/>
          </p:cNvPicPr>
          <p:nvPr/>
        </p:nvPicPr>
        <p:blipFill>
          <a:blip r:embed="rId2"/>
          <a:stretch>
            <a:fillRect/>
          </a:stretch>
        </p:blipFill>
        <p:spPr>
          <a:xfrm>
            <a:off x="377825" y="1429067"/>
            <a:ext cx="11436350" cy="3999866"/>
          </a:xfrm>
          <a:prstGeom prst="rect">
            <a:avLst/>
          </a:prstGeom>
        </p:spPr>
      </p:pic>
    </p:spTree>
    <p:extLst>
      <p:ext uri="{BB962C8B-B14F-4D97-AF65-F5344CB8AC3E}">
        <p14:creationId xmlns:p14="http://schemas.microsoft.com/office/powerpoint/2010/main" val="3311426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72721-584A-CFC7-822A-5B9501ADA1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EA292-90B3-35A3-1248-E931D3403019}"/>
              </a:ext>
            </a:extLst>
          </p:cNvPr>
          <p:cNvSpPr>
            <a:spLocks noGrp="1"/>
          </p:cNvSpPr>
          <p:nvPr>
            <p:ph idx="1"/>
          </p:nvPr>
        </p:nvSpPr>
        <p:spPr>
          <a:xfrm>
            <a:off x="777240" y="740229"/>
            <a:ext cx="10659110" cy="5436734"/>
          </a:xfrm>
        </p:spPr>
        <p:txBody>
          <a:bodyPr>
            <a:normAutofit/>
          </a:bodyPr>
          <a:lstStyle/>
          <a:p>
            <a:pPr marL="0" indent="0">
              <a:buNone/>
            </a:pPr>
            <a:r>
              <a:rPr lang="en-IN" sz="2400" b="1" dirty="0"/>
              <a:t>Frontend (HTML Form):</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Explanation:</a:t>
            </a:r>
          </a:p>
          <a:p>
            <a:r>
              <a:rPr lang="en-US" sz="2400" b="1" dirty="0" err="1"/>
              <a:t>enctype</a:t>
            </a:r>
            <a:r>
              <a:rPr lang="en-US" sz="2400" dirty="0"/>
              <a:t> (Encoding Type) specifies how form data should be </a:t>
            </a:r>
            <a:r>
              <a:rPr lang="en-US" sz="2400" b="1" dirty="0">
                <a:solidFill>
                  <a:srgbClr val="FF0000"/>
                </a:solidFill>
              </a:rPr>
              <a:t>encoded</a:t>
            </a:r>
            <a:r>
              <a:rPr lang="en-US" sz="2400" dirty="0"/>
              <a:t> when </a:t>
            </a:r>
            <a:r>
              <a:rPr lang="en-US" sz="2400" b="1" dirty="0"/>
              <a:t>submitting</a:t>
            </a:r>
            <a:r>
              <a:rPr lang="en-US" sz="2400" dirty="0"/>
              <a:t> it to the server.</a:t>
            </a:r>
          </a:p>
          <a:p>
            <a:r>
              <a:rPr lang="en-US" sz="2400" b="1" dirty="0"/>
              <a:t>multipart</a:t>
            </a:r>
            <a:r>
              <a:rPr lang="en-US" sz="2400" dirty="0"/>
              <a:t>/</a:t>
            </a:r>
            <a:r>
              <a:rPr lang="en-US" sz="2400" b="1" dirty="0"/>
              <a:t>form-data</a:t>
            </a:r>
            <a:r>
              <a:rPr lang="en-US" sz="2400" dirty="0"/>
              <a:t> is used when a </a:t>
            </a:r>
            <a:r>
              <a:rPr lang="en-US" sz="2400" b="1" dirty="0">
                <a:solidFill>
                  <a:srgbClr val="FF0000"/>
                </a:solidFill>
              </a:rPr>
              <a:t>form includes file uploads</a:t>
            </a:r>
            <a:r>
              <a:rPr lang="en-US" sz="2400" dirty="0"/>
              <a:t>.</a:t>
            </a:r>
          </a:p>
          <a:p>
            <a:r>
              <a:rPr lang="en-US" sz="2400" dirty="0"/>
              <a:t>This encoding type ensures that the uploaded file is sent in multiple parts (</a:t>
            </a:r>
            <a:r>
              <a:rPr lang="en-US" sz="2400" b="1" dirty="0">
                <a:solidFill>
                  <a:srgbClr val="FF0000"/>
                </a:solidFill>
              </a:rPr>
              <a:t>separately encoded</a:t>
            </a:r>
            <a:r>
              <a:rPr lang="en-US" sz="2400" dirty="0"/>
              <a:t>) instead of being converted into a single URL-encoded string.</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92B43382-4847-6B41-9CD0-D1B36B9FAF91}"/>
              </a:ext>
            </a:extLst>
          </p:cNvPr>
          <p:cNvPicPr>
            <a:picLocks noChangeAspect="1"/>
          </p:cNvPicPr>
          <p:nvPr/>
        </p:nvPicPr>
        <p:blipFill>
          <a:blip r:embed="rId2"/>
          <a:stretch>
            <a:fillRect/>
          </a:stretch>
        </p:blipFill>
        <p:spPr>
          <a:xfrm>
            <a:off x="522514" y="1441333"/>
            <a:ext cx="11414760" cy="1744707"/>
          </a:xfrm>
          <a:prstGeom prst="rect">
            <a:avLst/>
          </a:prstGeom>
        </p:spPr>
      </p:pic>
    </p:spTree>
    <p:extLst>
      <p:ext uri="{BB962C8B-B14F-4D97-AF65-F5344CB8AC3E}">
        <p14:creationId xmlns:p14="http://schemas.microsoft.com/office/powerpoint/2010/main" val="3327991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3B89-34BB-FCBA-5DE1-EF56B56845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3CE75-70B1-5965-1124-DAB15C4D46D8}"/>
              </a:ext>
            </a:extLst>
          </p:cNvPr>
          <p:cNvSpPr>
            <a:spLocks noGrp="1"/>
          </p:cNvSpPr>
          <p:nvPr>
            <p:ph idx="1"/>
          </p:nvPr>
        </p:nvSpPr>
        <p:spPr>
          <a:xfrm>
            <a:off x="777240" y="740229"/>
            <a:ext cx="10659110" cy="5436734"/>
          </a:xfrm>
        </p:spPr>
        <p:txBody>
          <a:bodyPr>
            <a:normAutofit/>
          </a:bodyPr>
          <a:lstStyle/>
          <a:p>
            <a:pPr marL="0" indent="0">
              <a:buNone/>
            </a:pPr>
            <a:r>
              <a:rPr lang="en-US" sz="2400" b="1" dirty="0"/>
              <a:t>📌 How It Works</a:t>
            </a:r>
          </a:p>
          <a:p>
            <a:pPr marL="0" indent="0">
              <a:buNone/>
            </a:pPr>
            <a:r>
              <a:rPr lang="en-US" sz="2400" b="1" dirty="0"/>
              <a:t>1️⃣ Frontend Form Submission</a:t>
            </a:r>
          </a:p>
          <a:p>
            <a:r>
              <a:rPr lang="en-US" sz="2400" dirty="0"/>
              <a:t>The form sends a POST request to </a:t>
            </a:r>
            <a:r>
              <a:rPr lang="en-US" sz="2400" b="1" dirty="0"/>
              <a:t>/upload </a:t>
            </a:r>
            <a:r>
              <a:rPr lang="en-US" sz="2400" b="1" dirty="0">
                <a:solidFill>
                  <a:srgbClr val="C00000"/>
                </a:solidFill>
              </a:rPr>
              <a:t>with a file</a:t>
            </a:r>
            <a:r>
              <a:rPr lang="en-US" sz="2400" dirty="0"/>
              <a:t>.</a:t>
            </a:r>
          </a:p>
          <a:p>
            <a:r>
              <a:rPr lang="en-US" sz="2400" dirty="0"/>
              <a:t>The </a:t>
            </a:r>
            <a:r>
              <a:rPr lang="en-US" sz="2400" b="1" dirty="0" err="1"/>
              <a:t>enctype</a:t>
            </a:r>
            <a:r>
              <a:rPr lang="en-US" sz="2400" b="1" dirty="0"/>
              <a:t>="</a:t>
            </a:r>
            <a:r>
              <a:rPr lang="en-US" sz="2400" b="1" dirty="0">
                <a:solidFill>
                  <a:srgbClr val="C00000"/>
                </a:solidFill>
              </a:rPr>
              <a:t>multipart</a:t>
            </a:r>
            <a:r>
              <a:rPr lang="en-US" sz="2400" b="1" dirty="0"/>
              <a:t>/</a:t>
            </a:r>
            <a:r>
              <a:rPr lang="en-US" sz="2400" b="1" dirty="0">
                <a:solidFill>
                  <a:srgbClr val="C00000"/>
                </a:solidFill>
              </a:rPr>
              <a:t>form-data</a:t>
            </a:r>
            <a:r>
              <a:rPr lang="en-US" sz="2400" b="1" dirty="0"/>
              <a:t>" </a:t>
            </a:r>
            <a:r>
              <a:rPr lang="en-US" sz="2400" dirty="0"/>
              <a:t>is </a:t>
            </a:r>
            <a:r>
              <a:rPr lang="en-US" sz="2400" b="1" dirty="0"/>
              <a:t>required</a:t>
            </a:r>
            <a:r>
              <a:rPr lang="en-US" sz="2400" dirty="0"/>
              <a:t> for file uploads.</a:t>
            </a:r>
          </a:p>
          <a:p>
            <a:pPr marL="0" indent="0">
              <a:buNone/>
            </a:pPr>
            <a:endParaRPr lang="en-US" sz="2400" dirty="0"/>
          </a:p>
          <a:p>
            <a:pPr marL="0" indent="0">
              <a:buNone/>
            </a:pPr>
            <a:r>
              <a:rPr lang="en-US" sz="2400" b="1" dirty="0"/>
              <a:t>2️⃣ Backend Processing</a:t>
            </a:r>
          </a:p>
          <a:p>
            <a:r>
              <a:rPr lang="en-US" sz="2400" b="1" dirty="0" err="1"/>
              <a:t>multer</a:t>
            </a:r>
            <a:r>
              <a:rPr lang="en-US" sz="2400" dirty="0" err="1"/>
              <a:t>.</a:t>
            </a:r>
            <a:r>
              <a:rPr lang="en-US" sz="2400" b="1" dirty="0" err="1"/>
              <a:t>diskStorage</a:t>
            </a:r>
            <a:r>
              <a:rPr lang="en-US" sz="2400" dirty="0"/>
              <a:t>() specifies </a:t>
            </a:r>
            <a:r>
              <a:rPr lang="en-US" sz="2400" b="1" dirty="0">
                <a:solidFill>
                  <a:srgbClr val="C00000"/>
                </a:solidFill>
              </a:rPr>
              <a:t>where to store </a:t>
            </a:r>
            <a:r>
              <a:rPr lang="en-US" sz="2400" dirty="0"/>
              <a:t>files (uploads/ folder).</a:t>
            </a:r>
          </a:p>
          <a:p>
            <a:r>
              <a:rPr lang="en-US" sz="2400" b="1" dirty="0" err="1">
                <a:solidFill>
                  <a:srgbClr val="C00000"/>
                </a:solidFill>
              </a:rPr>
              <a:t>multer</a:t>
            </a:r>
            <a:r>
              <a:rPr lang="en-US" sz="2400" dirty="0"/>
              <a:t>() initializes file handling.</a:t>
            </a:r>
          </a:p>
          <a:p>
            <a:r>
              <a:rPr lang="en-US" sz="2400" b="1" dirty="0" err="1"/>
              <a:t>upload.single</a:t>
            </a:r>
            <a:r>
              <a:rPr lang="en-US" sz="2400" dirty="0"/>
              <a:t>('file') means the </a:t>
            </a:r>
            <a:r>
              <a:rPr lang="en-US" sz="2400" b="1" dirty="0"/>
              <a:t>server expects </a:t>
            </a:r>
            <a:r>
              <a:rPr lang="en-US" sz="2400" b="1" dirty="0">
                <a:solidFill>
                  <a:srgbClr val="C00000"/>
                </a:solidFill>
              </a:rPr>
              <a:t>one</a:t>
            </a:r>
            <a:r>
              <a:rPr lang="en-US" sz="2400" b="1" dirty="0"/>
              <a:t> </a:t>
            </a:r>
            <a:r>
              <a:rPr lang="en-US" sz="2400" b="1" dirty="0">
                <a:solidFill>
                  <a:srgbClr val="C00000"/>
                </a:solidFill>
              </a:rPr>
              <a:t>file</a:t>
            </a:r>
            <a:r>
              <a:rPr lang="en-US" sz="2400" b="1" dirty="0"/>
              <a:t> </a:t>
            </a:r>
            <a:r>
              <a:rPr lang="en-US" sz="2400" dirty="0"/>
              <a:t>with the field name file.</a:t>
            </a:r>
          </a:p>
          <a:p>
            <a:r>
              <a:rPr lang="en-US" sz="2400" dirty="0"/>
              <a:t>The uploaded </a:t>
            </a:r>
            <a:r>
              <a:rPr lang="en-US" sz="2400" b="1" dirty="0"/>
              <a:t>file is renamed </a:t>
            </a:r>
            <a:r>
              <a:rPr lang="en-US" sz="2400" dirty="0"/>
              <a:t>with a timestamp to prevent overwriting.</a:t>
            </a:r>
          </a:p>
          <a:p>
            <a:pPr marL="0" indent="0">
              <a:buNone/>
            </a:pPr>
            <a:endParaRPr lang="en-IN" sz="2400" dirty="0"/>
          </a:p>
        </p:txBody>
      </p:sp>
    </p:spTree>
    <p:extLst>
      <p:ext uri="{BB962C8B-B14F-4D97-AF65-F5344CB8AC3E}">
        <p14:creationId xmlns:p14="http://schemas.microsoft.com/office/powerpoint/2010/main" val="177126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3BF5B-A741-9F54-8C23-8A56000B2F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7D64A-D7FA-0A5E-7E2A-96DC3FA53C16}"/>
              </a:ext>
            </a:extLst>
          </p:cNvPr>
          <p:cNvSpPr>
            <a:spLocks noGrp="1"/>
          </p:cNvSpPr>
          <p:nvPr>
            <p:ph idx="1"/>
          </p:nvPr>
        </p:nvSpPr>
        <p:spPr>
          <a:xfrm>
            <a:off x="864326" y="1066800"/>
            <a:ext cx="10659110" cy="4136571"/>
          </a:xfrm>
        </p:spPr>
        <p:txBody>
          <a:bodyPr>
            <a:normAutofit/>
          </a:bodyPr>
          <a:lstStyle/>
          <a:p>
            <a:pPr marL="0" indent="0">
              <a:buNone/>
            </a:pPr>
            <a:r>
              <a:rPr lang="en-US" sz="2800" b="1" dirty="0"/>
              <a:t>1. Request (req) in Express.js:</a:t>
            </a:r>
          </a:p>
          <a:p>
            <a:pPr marL="0" indent="0">
              <a:buNone/>
            </a:pPr>
            <a:r>
              <a:rPr lang="en-US" sz="2800" dirty="0"/>
              <a:t>A request is sent by a client and contains </a:t>
            </a:r>
            <a:r>
              <a:rPr lang="en-US" sz="2800" b="1" dirty="0">
                <a:solidFill>
                  <a:srgbClr val="C00000"/>
                </a:solidFill>
              </a:rPr>
              <a:t>important data</a:t>
            </a:r>
            <a:r>
              <a:rPr lang="en-US" sz="2800" dirty="0"/>
              <a:t>, such as:</a:t>
            </a:r>
          </a:p>
          <a:p>
            <a:r>
              <a:rPr lang="en-US" sz="2800" b="1" dirty="0"/>
              <a:t>HTTP</a:t>
            </a:r>
            <a:r>
              <a:rPr lang="en-US" sz="2800" dirty="0"/>
              <a:t> </a:t>
            </a:r>
            <a:r>
              <a:rPr lang="en-US" sz="2800" b="1" dirty="0">
                <a:solidFill>
                  <a:srgbClr val="C00000"/>
                </a:solidFill>
              </a:rPr>
              <a:t>method</a:t>
            </a:r>
            <a:r>
              <a:rPr lang="en-US" sz="2800" dirty="0"/>
              <a:t> (GET, POST, PUT, DELETE)</a:t>
            </a:r>
          </a:p>
          <a:p>
            <a:r>
              <a:rPr lang="en-US" sz="2800" dirty="0"/>
              <a:t>Request </a:t>
            </a:r>
            <a:r>
              <a:rPr lang="en-US" sz="2800" b="1" dirty="0">
                <a:solidFill>
                  <a:srgbClr val="C00000"/>
                </a:solidFill>
              </a:rPr>
              <a:t>headers</a:t>
            </a:r>
          </a:p>
          <a:p>
            <a:r>
              <a:rPr lang="en-US" sz="2800" dirty="0"/>
              <a:t>URL parameters and </a:t>
            </a:r>
            <a:r>
              <a:rPr lang="en-US" sz="2800" b="1" dirty="0">
                <a:solidFill>
                  <a:srgbClr val="C00000"/>
                </a:solidFill>
              </a:rPr>
              <a:t>query</a:t>
            </a:r>
            <a:r>
              <a:rPr lang="en-US" sz="2800" dirty="0"/>
              <a:t> </a:t>
            </a:r>
            <a:r>
              <a:rPr lang="en-US" sz="2800" b="1" dirty="0">
                <a:solidFill>
                  <a:srgbClr val="C00000"/>
                </a:solidFill>
              </a:rPr>
              <a:t>strings</a:t>
            </a:r>
          </a:p>
          <a:p>
            <a:r>
              <a:rPr lang="en-US" sz="2800" dirty="0"/>
              <a:t>Request </a:t>
            </a:r>
            <a:r>
              <a:rPr lang="en-US" sz="2800" b="1" dirty="0">
                <a:solidFill>
                  <a:srgbClr val="C00000"/>
                </a:solidFill>
              </a:rPr>
              <a:t>body</a:t>
            </a:r>
            <a:r>
              <a:rPr lang="en-US" sz="2800" dirty="0"/>
              <a:t> (for POST and PUT requests)</a:t>
            </a:r>
          </a:p>
        </p:txBody>
      </p:sp>
    </p:spTree>
    <p:extLst>
      <p:ext uri="{BB962C8B-B14F-4D97-AF65-F5344CB8AC3E}">
        <p14:creationId xmlns:p14="http://schemas.microsoft.com/office/powerpoint/2010/main" val="341150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7B0C0-AB80-EAEE-28A4-A066D9154C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98154-AFE8-3C4A-A04F-34C8712A118A}"/>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Multiple Files</a:t>
            </a:r>
          </a:p>
          <a:p>
            <a:pPr marL="0" indent="0">
              <a:buNone/>
            </a:pPr>
            <a:r>
              <a:rPr lang="en-US" sz="2400" dirty="0"/>
              <a:t>If you want to upload multiple files: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In the </a:t>
            </a:r>
            <a:r>
              <a:rPr lang="en-US" sz="2400" b="1" dirty="0"/>
              <a:t>HTML</a:t>
            </a:r>
            <a:r>
              <a:rPr lang="en-US" sz="2400" dirty="0"/>
              <a:t> </a:t>
            </a:r>
            <a:r>
              <a:rPr lang="en-US" sz="2400" b="1" dirty="0"/>
              <a:t>form,</a:t>
            </a:r>
            <a:r>
              <a:rPr lang="en-US" sz="2400" dirty="0"/>
              <a:t> update:</a:t>
            </a:r>
            <a:endParaRPr lang="en-IN" sz="2400" dirty="0"/>
          </a:p>
        </p:txBody>
      </p:sp>
      <p:pic>
        <p:nvPicPr>
          <p:cNvPr id="4" name="Picture 3">
            <a:extLst>
              <a:ext uri="{FF2B5EF4-FFF2-40B4-BE49-F238E27FC236}">
                <a16:creationId xmlns:a16="http://schemas.microsoft.com/office/drawing/2014/main" id="{9A9005D6-1A8F-C320-248A-74522F11EE05}"/>
              </a:ext>
            </a:extLst>
          </p:cNvPr>
          <p:cNvPicPr>
            <a:picLocks noChangeAspect="1"/>
          </p:cNvPicPr>
          <p:nvPr/>
        </p:nvPicPr>
        <p:blipFill>
          <a:blip r:embed="rId2"/>
          <a:stretch>
            <a:fillRect/>
          </a:stretch>
        </p:blipFill>
        <p:spPr>
          <a:xfrm>
            <a:off x="459176" y="1879256"/>
            <a:ext cx="11295238" cy="1771429"/>
          </a:xfrm>
          <a:prstGeom prst="rect">
            <a:avLst/>
          </a:prstGeom>
        </p:spPr>
      </p:pic>
      <p:pic>
        <p:nvPicPr>
          <p:cNvPr id="6" name="Picture 5">
            <a:extLst>
              <a:ext uri="{FF2B5EF4-FFF2-40B4-BE49-F238E27FC236}">
                <a16:creationId xmlns:a16="http://schemas.microsoft.com/office/drawing/2014/main" id="{D04CEE58-D1D0-FE80-B719-0FDC16A02F83}"/>
              </a:ext>
            </a:extLst>
          </p:cNvPr>
          <p:cNvPicPr>
            <a:picLocks noChangeAspect="1"/>
          </p:cNvPicPr>
          <p:nvPr/>
        </p:nvPicPr>
        <p:blipFill>
          <a:blip r:embed="rId3"/>
          <a:stretch>
            <a:fillRect/>
          </a:stretch>
        </p:blipFill>
        <p:spPr>
          <a:xfrm>
            <a:off x="1593210" y="4789712"/>
            <a:ext cx="7895238" cy="800000"/>
          </a:xfrm>
          <a:prstGeom prst="rect">
            <a:avLst/>
          </a:prstGeom>
        </p:spPr>
      </p:pic>
    </p:spTree>
    <p:extLst>
      <p:ext uri="{BB962C8B-B14F-4D97-AF65-F5344CB8AC3E}">
        <p14:creationId xmlns:p14="http://schemas.microsoft.com/office/powerpoint/2010/main" val="3890046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ECF7F-DC2C-CB83-C22F-DED5DF561B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1023B4-87D5-DAA0-A76E-073372D56E00}"/>
              </a:ext>
            </a:extLst>
          </p:cNvPr>
          <p:cNvSpPr>
            <a:spLocks noGrp="1"/>
          </p:cNvSpPr>
          <p:nvPr>
            <p:ph idx="1"/>
          </p:nvPr>
        </p:nvSpPr>
        <p:spPr>
          <a:xfrm>
            <a:off x="777240" y="740229"/>
            <a:ext cx="10659110" cy="5436734"/>
          </a:xfrm>
        </p:spPr>
        <p:txBody>
          <a:bodyPr>
            <a:normAutofit/>
          </a:bodyPr>
          <a:lstStyle/>
          <a:p>
            <a:pPr marL="0" indent="0">
              <a:buNone/>
            </a:pPr>
            <a:r>
              <a:rPr lang="en-US" sz="3200" b="1" dirty="0"/>
              <a:t>📌 Sending a File as a Response in Express.js</a:t>
            </a:r>
          </a:p>
          <a:p>
            <a:pPr marL="0" indent="0">
              <a:buNone/>
            </a:pPr>
            <a:r>
              <a:rPr lang="en-US" sz="2800" dirty="0"/>
              <a:t>In Express.js, you can use the </a:t>
            </a:r>
            <a:r>
              <a:rPr lang="en-US" sz="2800" b="1" dirty="0" err="1">
                <a:solidFill>
                  <a:srgbClr val="C00000"/>
                </a:solidFill>
              </a:rPr>
              <a:t>res.sendFile</a:t>
            </a:r>
            <a:r>
              <a:rPr lang="en-US" sz="2800" dirty="0"/>
              <a:t>() method to send a file as a response to the client. </a:t>
            </a:r>
          </a:p>
          <a:p>
            <a:pPr marL="0" indent="0">
              <a:buNone/>
            </a:pPr>
            <a:r>
              <a:rPr lang="en-US" sz="2800" b="1" dirty="0"/>
              <a:t>This is useful for serving:</a:t>
            </a:r>
          </a:p>
          <a:p>
            <a:r>
              <a:rPr lang="en-US" sz="2800" dirty="0"/>
              <a:t>HTML files</a:t>
            </a:r>
          </a:p>
          <a:p>
            <a:r>
              <a:rPr lang="en-US" sz="2800" dirty="0"/>
              <a:t>Images</a:t>
            </a:r>
          </a:p>
          <a:p>
            <a:r>
              <a:rPr lang="en-US" sz="2800" dirty="0"/>
              <a:t>PDFs</a:t>
            </a:r>
          </a:p>
          <a:p>
            <a:r>
              <a:rPr lang="en-US" sz="2800" dirty="0"/>
              <a:t>Any static files</a:t>
            </a:r>
          </a:p>
          <a:p>
            <a:pPr marL="0" indent="0">
              <a:buNone/>
            </a:pPr>
            <a:endParaRPr lang="en-IN" sz="2800" dirty="0"/>
          </a:p>
        </p:txBody>
      </p:sp>
    </p:spTree>
    <p:extLst>
      <p:ext uri="{BB962C8B-B14F-4D97-AF65-F5344CB8AC3E}">
        <p14:creationId xmlns:p14="http://schemas.microsoft.com/office/powerpoint/2010/main" val="2063287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D6181-1262-1981-A4D9-7FB4E8D878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1432C-2D3C-59CD-EA9B-AF67D1F26073}"/>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1️⃣ Basic Example: Sending an HTML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Explanation</a:t>
            </a:r>
          </a:p>
          <a:p>
            <a:pPr lvl="1"/>
            <a:r>
              <a:rPr lang="en-US" sz="2200" dirty="0" err="1"/>
              <a:t>res.sendFile</a:t>
            </a:r>
            <a:r>
              <a:rPr lang="en-US" sz="2200" dirty="0"/>
              <a:t>(</a:t>
            </a:r>
            <a:r>
              <a:rPr lang="en-US" sz="2200" dirty="0" err="1"/>
              <a:t>path.join</a:t>
            </a:r>
            <a:r>
              <a:rPr lang="en-US" sz="2200" dirty="0"/>
              <a:t>(__</a:t>
            </a:r>
            <a:r>
              <a:rPr lang="en-US" sz="2200" dirty="0" err="1"/>
              <a:t>dirname</a:t>
            </a:r>
            <a:r>
              <a:rPr lang="en-US" sz="2200" dirty="0"/>
              <a:t>, 'index.html')):</a:t>
            </a:r>
          </a:p>
          <a:p>
            <a:pPr lvl="2">
              <a:buFont typeface="Wingdings" panose="05000000000000000000" pitchFamily="2" charset="2"/>
              <a:buChar char="§"/>
            </a:pPr>
            <a:r>
              <a:rPr lang="en-US" sz="2000" b="1" dirty="0" err="1"/>
              <a:t>sendFile</a:t>
            </a:r>
            <a:r>
              <a:rPr lang="en-US" sz="2000" b="1" dirty="0"/>
              <a:t>() __</a:t>
            </a:r>
            <a:r>
              <a:rPr lang="en-US" sz="2000" b="1" dirty="0" err="1"/>
              <a:t>dirname</a:t>
            </a:r>
            <a:r>
              <a:rPr lang="en-US" sz="2000" b="1" dirty="0"/>
              <a:t> → </a:t>
            </a:r>
            <a:r>
              <a:rPr lang="en-US" sz="2000" dirty="0"/>
              <a:t>Refers to the </a:t>
            </a:r>
            <a:r>
              <a:rPr lang="en-US" sz="2000" b="1" dirty="0">
                <a:solidFill>
                  <a:srgbClr val="C00000"/>
                </a:solidFill>
              </a:rPr>
              <a:t>current directory</a:t>
            </a:r>
            <a:r>
              <a:rPr lang="en-US" sz="2000" dirty="0"/>
              <a:t>.</a:t>
            </a:r>
          </a:p>
          <a:p>
            <a:pPr lvl="2">
              <a:buFont typeface="Wingdings" panose="05000000000000000000" pitchFamily="2" charset="2"/>
              <a:buChar char="§"/>
            </a:pPr>
            <a:r>
              <a:rPr lang="en-US" sz="2000" b="1" dirty="0" err="1"/>
              <a:t>path.join</a:t>
            </a:r>
            <a:r>
              <a:rPr lang="en-US" sz="2000" b="1" dirty="0"/>
              <a:t>(__</a:t>
            </a:r>
            <a:r>
              <a:rPr lang="en-US" sz="2000" b="1" dirty="0" err="1"/>
              <a:t>dirname</a:t>
            </a:r>
            <a:r>
              <a:rPr lang="en-US" sz="2000" b="1" dirty="0"/>
              <a:t>, 'index.html') →</a:t>
            </a:r>
            <a:r>
              <a:rPr lang="en-US" sz="2000" dirty="0"/>
              <a:t> Constructs the </a:t>
            </a:r>
            <a:r>
              <a:rPr lang="en-US" sz="2000" b="1" dirty="0">
                <a:solidFill>
                  <a:srgbClr val="C00000"/>
                </a:solidFill>
              </a:rPr>
              <a:t>absolute</a:t>
            </a:r>
            <a:r>
              <a:rPr lang="en-US" sz="2000" dirty="0"/>
              <a:t> </a:t>
            </a:r>
            <a:r>
              <a:rPr lang="en-US" sz="2000" b="1" dirty="0">
                <a:solidFill>
                  <a:srgbClr val="C00000"/>
                </a:solidFill>
              </a:rPr>
              <a:t>file</a:t>
            </a:r>
            <a:r>
              <a:rPr lang="en-US" sz="2000" dirty="0"/>
              <a:t> </a:t>
            </a:r>
            <a:r>
              <a:rPr lang="en-US" sz="2000" b="1" dirty="0">
                <a:solidFill>
                  <a:srgbClr val="C00000"/>
                </a:solidFill>
              </a:rPr>
              <a:t>path</a:t>
            </a:r>
            <a:r>
              <a:rPr lang="en-US" sz="2000" dirty="0"/>
              <a:t>.</a:t>
            </a:r>
          </a:p>
          <a:p>
            <a:pPr lvl="2">
              <a:buFont typeface="Wingdings" panose="05000000000000000000" pitchFamily="2" charset="2"/>
              <a:buChar char="§"/>
            </a:pPr>
            <a:r>
              <a:rPr lang="en-US" sz="2000" b="1" dirty="0"/>
              <a:t>res. → </a:t>
            </a:r>
            <a:r>
              <a:rPr lang="en-US" sz="2000" dirty="0"/>
              <a:t>Sends the file as an HTTP response.</a:t>
            </a:r>
          </a:p>
          <a:p>
            <a:pPr marL="0" indent="0">
              <a:buNone/>
            </a:pPr>
            <a:r>
              <a:rPr lang="en-US" sz="2400" dirty="0"/>
              <a:t>📌 When the user visits http://localhost:3000/, the index.html file will be sent as a response.</a:t>
            </a:r>
          </a:p>
          <a:p>
            <a:pPr marL="0" indent="0">
              <a:buNone/>
            </a:pPr>
            <a:endParaRPr lang="en-IN" sz="2400" b="1" dirty="0"/>
          </a:p>
        </p:txBody>
      </p:sp>
      <p:pic>
        <p:nvPicPr>
          <p:cNvPr id="4" name="Picture 3">
            <a:extLst>
              <a:ext uri="{FF2B5EF4-FFF2-40B4-BE49-F238E27FC236}">
                <a16:creationId xmlns:a16="http://schemas.microsoft.com/office/drawing/2014/main" id="{6B77EB6E-B741-D0E9-FA0C-81151CD58A32}"/>
              </a:ext>
            </a:extLst>
          </p:cNvPr>
          <p:cNvPicPr>
            <a:picLocks noChangeAspect="1"/>
          </p:cNvPicPr>
          <p:nvPr/>
        </p:nvPicPr>
        <p:blipFill>
          <a:blip r:embed="rId2"/>
          <a:stretch>
            <a:fillRect/>
          </a:stretch>
        </p:blipFill>
        <p:spPr>
          <a:xfrm>
            <a:off x="908051" y="1498762"/>
            <a:ext cx="10680700" cy="1959834"/>
          </a:xfrm>
          <a:prstGeom prst="rect">
            <a:avLst/>
          </a:prstGeom>
        </p:spPr>
      </p:pic>
    </p:spTree>
    <p:extLst>
      <p:ext uri="{BB962C8B-B14F-4D97-AF65-F5344CB8AC3E}">
        <p14:creationId xmlns:p14="http://schemas.microsoft.com/office/powerpoint/2010/main" val="2037367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93A69-F015-6ABF-5766-CD26EFC2311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524989-DC12-9B14-C306-36F19140A947}"/>
              </a:ext>
            </a:extLst>
          </p:cNvPr>
          <p:cNvSpPr>
            <a:spLocks noGrp="1"/>
          </p:cNvSpPr>
          <p:nvPr>
            <p:ph idx="1"/>
          </p:nvPr>
        </p:nvSpPr>
        <p:spPr>
          <a:xfrm>
            <a:off x="777240" y="740229"/>
            <a:ext cx="10659110" cy="5436734"/>
          </a:xfrm>
        </p:spPr>
        <p:txBody>
          <a:bodyPr>
            <a:normAutofit/>
          </a:bodyPr>
          <a:lstStyle/>
          <a:p>
            <a:pPr marL="0" indent="0">
              <a:buNone/>
            </a:pPr>
            <a:r>
              <a:rPr lang="en-IN" sz="2400" b="1" dirty="0"/>
              <a:t>2️⃣ Sending an Image File:</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When the user visits </a:t>
            </a:r>
            <a:r>
              <a:rPr lang="en-US" sz="2400" b="1" dirty="0"/>
              <a:t>http://localhost:3000/</a:t>
            </a:r>
            <a:r>
              <a:rPr lang="en-US" sz="2400" b="1" dirty="0">
                <a:solidFill>
                  <a:srgbClr val="C00000"/>
                </a:solidFill>
              </a:rPr>
              <a:t>image</a:t>
            </a:r>
            <a:r>
              <a:rPr lang="en-US" sz="2400" dirty="0"/>
              <a:t>, the browser will </a:t>
            </a:r>
            <a:r>
              <a:rPr lang="en-US" sz="2400" b="1" dirty="0">
                <a:solidFill>
                  <a:srgbClr val="C00000"/>
                </a:solidFill>
              </a:rPr>
              <a:t>display</a:t>
            </a:r>
            <a:r>
              <a:rPr lang="en-US" sz="2400" dirty="0"/>
              <a:t> </a:t>
            </a:r>
            <a:r>
              <a:rPr lang="en-US" sz="2400" b="1" dirty="0"/>
              <a:t>image.jpg.</a:t>
            </a:r>
            <a:endParaRPr lang="en-IN" sz="2400" b="1" dirty="0"/>
          </a:p>
        </p:txBody>
      </p:sp>
      <p:pic>
        <p:nvPicPr>
          <p:cNvPr id="4" name="Picture 3">
            <a:extLst>
              <a:ext uri="{FF2B5EF4-FFF2-40B4-BE49-F238E27FC236}">
                <a16:creationId xmlns:a16="http://schemas.microsoft.com/office/drawing/2014/main" id="{577046F2-AAAE-8706-E6F6-AA61AE24DC7B}"/>
              </a:ext>
            </a:extLst>
          </p:cNvPr>
          <p:cNvPicPr>
            <a:picLocks noChangeAspect="1"/>
          </p:cNvPicPr>
          <p:nvPr/>
        </p:nvPicPr>
        <p:blipFill>
          <a:blip r:embed="rId2"/>
          <a:stretch>
            <a:fillRect/>
          </a:stretch>
        </p:blipFill>
        <p:spPr>
          <a:xfrm>
            <a:off x="881743" y="1460819"/>
            <a:ext cx="10659110" cy="1861614"/>
          </a:xfrm>
          <a:prstGeom prst="rect">
            <a:avLst/>
          </a:prstGeom>
        </p:spPr>
      </p:pic>
    </p:spTree>
    <p:extLst>
      <p:ext uri="{BB962C8B-B14F-4D97-AF65-F5344CB8AC3E}">
        <p14:creationId xmlns:p14="http://schemas.microsoft.com/office/powerpoint/2010/main" val="666519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7AFF1-BB73-F183-AB8A-E236C80F3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A7E48-BEC7-7E9E-F33F-B283CE8D65A3}"/>
              </a:ext>
            </a:extLst>
          </p:cNvPr>
          <p:cNvSpPr>
            <a:spLocks noGrp="1"/>
          </p:cNvSpPr>
          <p:nvPr>
            <p:ph idx="1"/>
          </p:nvPr>
        </p:nvSpPr>
        <p:spPr>
          <a:xfrm>
            <a:off x="777240" y="740229"/>
            <a:ext cx="10659110" cy="5436734"/>
          </a:xfrm>
        </p:spPr>
        <p:txBody>
          <a:bodyPr>
            <a:normAutofit/>
          </a:bodyPr>
          <a:lstStyle/>
          <a:p>
            <a:pPr marL="0" indent="0">
              <a:buNone/>
            </a:pPr>
            <a:r>
              <a:rPr lang="en-US" sz="2400" b="1" dirty="0"/>
              <a:t>Forcing File Download Instead of Displaying</a:t>
            </a:r>
          </a:p>
          <a:p>
            <a:pPr marL="0" indent="0">
              <a:buNone/>
            </a:pPr>
            <a:r>
              <a:rPr lang="en-US" sz="2400" dirty="0"/>
              <a:t>If you want the file to be downloaded instead of displayed, use </a:t>
            </a:r>
            <a:r>
              <a:rPr lang="en-US" sz="2400" b="1" dirty="0" err="1"/>
              <a:t>res.</a:t>
            </a:r>
            <a:r>
              <a:rPr lang="en-US" sz="2400" b="1" dirty="0" err="1">
                <a:solidFill>
                  <a:srgbClr val="C00000"/>
                </a:solidFill>
              </a:rPr>
              <a:t>download</a:t>
            </a:r>
            <a:r>
              <a:rPr lang="en-US" sz="2400" b="1" dirty="0"/>
              <a:t>():</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 This will </a:t>
            </a:r>
            <a:r>
              <a:rPr lang="en-US" sz="2400" b="1" dirty="0"/>
              <a:t>prompt</a:t>
            </a:r>
            <a:r>
              <a:rPr lang="en-US" sz="2400" dirty="0"/>
              <a:t> the user to </a:t>
            </a:r>
            <a:r>
              <a:rPr lang="en-US" sz="2400" b="1" dirty="0">
                <a:solidFill>
                  <a:srgbClr val="C00000"/>
                </a:solidFill>
              </a:rPr>
              <a:t>download</a:t>
            </a:r>
            <a:r>
              <a:rPr lang="en-US" sz="2400" dirty="0"/>
              <a:t> CustomName.pdf.</a:t>
            </a:r>
            <a:endParaRPr lang="en-IN" sz="2400" dirty="0"/>
          </a:p>
        </p:txBody>
      </p:sp>
      <p:pic>
        <p:nvPicPr>
          <p:cNvPr id="4" name="Picture 3">
            <a:extLst>
              <a:ext uri="{FF2B5EF4-FFF2-40B4-BE49-F238E27FC236}">
                <a16:creationId xmlns:a16="http://schemas.microsoft.com/office/drawing/2014/main" id="{BF6575F6-B8D6-7517-5CEC-BDC4BD2F9C0A}"/>
              </a:ext>
            </a:extLst>
          </p:cNvPr>
          <p:cNvPicPr>
            <a:picLocks noChangeAspect="1"/>
          </p:cNvPicPr>
          <p:nvPr/>
        </p:nvPicPr>
        <p:blipFill>
          <a:blip r:embed="rId2"/>
          <a:stretch>
            <a:fillRect/>
          </a:stretch>
        </p:blipFill>
        <p:spPr>
          <a:xfrm>
            <a:off x="691152" y="2209497"/>
            <a:ext cx="10831286" cy="1393132"/>
          </a:xfrm>
          <a:prstGeom prst="rect">
            <a:avLst/>
          </a:prstGeom>
        </p:spPr>
      </p:pic>
    </p:spTree>
    <p:extLst>
      <p:ext uri="{BB962C8B-B14F-4D97-AF65-F5344CB8AC3E}">
        <p14:creationId xmlns:p14="http://schemas.microsoft.com/office/powerpoint/2010/main" val="1376918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D12ED-7371-915A-64C9-9CDA3D01E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F8DB5-FBE2-7543-6F80-1EA2A0FAE0CF}"/>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Errors When the File is Missing</a:t>
            </a:r>
          </a:p>
          <a:p>
            <a:pPr marL="0" indent="0">
              <a:buNone/>
            </a:pPr>
            <a:r>
              <a:rPr lang="en-US" sz="2400" dirty="0"/>
              <a:t>To avoid </a:t>
            </a:r>
            <a:r>
              <a:rPr lang="en-US" sz="2400" b="1" dirty="0">
                <a:solidFill>
                  <a:srgbClr val="C00000"/>
                </a:solidFill>
              </a:rPr>
              <a:t>crashing</a:t>
            </a:r>
            <a:r>
              <a:rPr lang="en-US" sz="2400" dirty="0"/>
              <a:t> when a file is missing:</a:t>
            </a:r>
            <a:endParaRPr lang="en-IN" sz="2400" dirty="0"/>
          </a:p>
        </p:txBody>
      </p:sp>
      <p:pic>
        <p:nvPicPr>
          <p:cNvPr id="4" name="Picture 3">
            <a:extLst>
              <a:ext uri="{FF2B5EF4-FFF2-40B4-BE49-F238E27FC236}">
                <a16:creationId xmlns:a16="http://schemas.microsoft.com/office/drawing/2014/main" id="{A9A7A8E3-4E80-499C-A6E1-4800A4502159}"/>
              </a:ext>
            </a:extLst>
          </p:cNvPr>
          <p:cNvPicPr>
            <a:picLocks noChangeAspect="1"/>
          </p:cNvPicPr>
          <p:nvPr/>
        </p:nvPicPr>
        <p:blipFill>
          <a:blip r:embed="rId2"/>
          <a:srcRect r="3750"/>
          <a:stretch/>
        </p:blipFill>
        <p:spPr>
          <a:xfrm>
            <a:off x="820783" y="1894223"/>
            <a:ext cx="10352314" cy="3822001"/>
          </a:xfrm>
          <a:prstGeom prst="rect">
            <a:avLst/>
          </a:prstGeom>
        </p:spPr>
      </p:pic>
    </p:spTree>
    <p:extLst>
      <p:ext uri="{BB962C8B-B14F-4D97-AF65-F5344CB8AC3E}">
        <p14:creationId xmlns:p14="http://schemas.microsoft.com/office/powerpoint/2010/main" val="3008866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7A13-D42B-7398-E520-AAF78C2477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3338E-07D2-7AE9-5101-5CD9A50D1EE1}"/>
              </a:ext>
            </a:extLst>
          </p:cNvPr>
          <p:cNvSpPr>
            <a:spLocks noGrp="1"/>
          </p:cNvSpPr>
          <p:nvPr>
            <p:ph idx="1"/>
          </p:nvPr>
        </p:nvSpPr>
        <p:spPr>
          <a:xfrm>
            <a:off x="777240" y="740229"/>
            <a:ext cx="10659110" cy="5436734"/>
          </a:xfrm>
        </p:spPr>
        <p:txBody>
          <a:bodyPr>
            <a:normAutofit/>
          </a:bodyPr>
          <a:lstStyle/>
          <a:p>
            <a:pPr marL="0" indent="0">
              <a:buNone/>
            </a:pPr>
            <a:r>
              <a:rPr lang="en-US" sz="3200" b="1" dirty="0"/>
              <a:t>Templates in Express.js</a:t>
            </a:r>
          </a:p>
          <a:p>
            <a:pPr marL="0" indent="0">
              <a:buNone/>
            </a:pPr>
            <a:r>
              <a:rPr lang="en-US" sz="2800" dirty="0"/>
              <a:t>Templates in Express.js are used to </a:t>
            </a:r>
            <a:r>
              <a:rPr lang="en-US" sz="2800" b="1" dirty="0">
                <a:solidFill>
                  <a:srgbClr val="C00000"/>
                </a:solidFill>
              </a:rPr>
              <a:t>dynamically generate HTML </a:t>
            </a:r>
            <a:r>
              <a:rPr lang="en-US" sz="2800" dirty="0"/>
              <a:t>by </a:t>
            </a:r>
            <a:r>
              <a:rPr lang="en-US" sz="2800" b="1" dirty="0"/>
              <a:t>embedding</a:t>
            </a:r>
            <a:r>
              <a:rPr lang="en-US" sz="2800" dirty="0"/>
              <a:t> </a:t>
            </a:r>
            <a:r>
              <a:rPr lang="en-US" sz="2800" b="1" dirty="0"/>
              <a:t>JavaScript</a:t>
            </a:r>
            <a:r>
              <a:rPr lang="en-US" sz="2800" dirty="0"/>
              <a:t> </a:t>
            </a:r>
            <a:r>
              <a:rPr lang="en-US" sz="2800" b="1" dirty="0"/>
              <a:t>code</a:t>
            </a:r>
            <a:r>
              <a:rPr lang="en-US" sz="2800" dirty="0"/>
              <a:t> </a:t>
            </a:r>
            <a:r>
              <a:rPr lang="en-US" sz="2800" b="1" dirty="0">
                <a:solidFill>
                  <a:srgbClr val="C00000"/>
                </a:solidFill>
              </a:rPr>
              <a:t>inside</a:t>
            </a:r>
            <a:r>
              <a:rPr lang="en-US" sz="2800" b="1" dirty="0"/>
              <a:t> HTML files</a:t>
            </a:r>
            <a:r>
              <a:rPr lang="en-US" sz="2800" dirty="0"/>
              <a:t>. This allows the server to send </a:t>
            </a:r>
            <a:r>
              <a:rPr lang="en-US" sz="2800" b="1" dirty="0">
                <a:solidFill>
                  <a:srgbClr val="C00000"/>
                </a:solidFill>
              </a:rPr>
              <a:t>customized</a:t>
            </a:r>
            <a:r>
              <a:rPr lang="en-US" sz="2800" dirty="0"/>
              <a:t> and </a:t>
            </a:r>
            <a:r>
              <a:rPr lang="en-US" sz="2800" b="1" dirty="0">
                <a:solidFill>
                  <a:srgbClr val="C00000"/>
                </a:solidFill>
              </a:rPr>
              <a:t>data-driven</a:t>
            </a:r>
            <a:r>
              <a:rPr lang="en-US" sz="2800" dirty="0"/>
              <a:t> </a:t>
            </a:r>
            <a:r>
              <a:rPr lang="en-US" sz="2800" b="1" dirty="0"/>
              <a:t>responses to users</a:t>
            </a:r>
            <a:r>
              <a:rPr lang="en-US" sz="2800" dirty="0"/>
              <a:t>.</a:t>
            </a:r>
          </a:p>
          <a:p>
            <a:pPr marL="0" indent="0">
              <a:buNone/>
            </a:pPr>
            <a:endParaRPr lang="en-US" sz="2800" dirty="0"/>
          </a:p>
          <a:p>
            <a:pPr marL="0" indent="0">
              <a:buNone/>
            </a:pPr>
            <a:r>
              <a:rPr lang="en-US" sz="2800" dirty="0"/>
              <a:t>Instead of sending </a:t>
            </a:r>
            <a:r>
              <a:rPr lang="en-US" sz="2800" b="1" dirty="0">
                <a:solidFill>
                  <a:srgbClr val="C00000"/>
                </a:solidFill>
              </a:rPr>
              <a:t>static</a:t>
            </a:r>
            <a:r>
              <a:rPr lang="en-US" sz="2800" dirty="0"/>
              <a:t> HTML files, Express can use </a:t>
            </a:r>
            <a:r>
              <a:rPr lang="en-US" sz="2800" b="1" dirty="0">
                <a:solidFill>
                  <a:srgbClr val="C00000"/>
                </a:solidFill>
              </a:rPr>
              <a:t>template engines </a:t>
            </a:r>
            <a:r>
              <a:rPr lang="en-US" sz="2800" dirty="0"/>
              <a:t>like </a:t>
            </a:r>
            <a:r>
              <a:rPr lang="en-US" sz="2800" b="1" dirty="0"/>
              <a:t>EJS</a:t>
            </a:r>
            <a:r>
              <a:rPr lang="en-US" sz="2800" dirty="0"/>
              <a:t>, </a:t>
            </a:r>
            <a:r>
              <a:rPr lang="en-US" sz="2800" b="1" dirty="0"/>
              <a:t>Pug</a:t>
            </a:r>
            <a:r>
              <a:rPr lang="en-US" sz="2800" dirty="0"/>
              <a:t>, or </a:t>
            </a:r>
            <a:r>
              <a:rPr lang="en-US" sz="2800" b="1" dirty="0"/>
              <a:t>Handlebars</a:t>
            </a:r>
            <a:r>
              <a:rPr lang="en-US" sz="2800" dirty="0"/>
              <a:t> to insert dynamic content, such as:</a:t>
            </a:r>
          </a:p>
          <a:p>
            <a:pPr marL="0" indent="0">
              <a:buNone/>
            </a:pPr>
            <a:r>
              <a:rPr lang="en-US" sz="2800" dirty="0"/>
              <a:t>✅ Usernames</a:t>
            </a:r>
          </a:p>
          <a:p>
            <a:pPr marL="0" indent="0">
              <a:buNone/>
            </a:pPr>
            <a:r>
              <a:rPr lang="en-US" sz="2800" dirty="0"/>
              <a:t>✅ Lists of products</a:t>
            </a:r>
          </a:p>
          <a:p>
            <a:pPr marL="0" indent="0">
              <a:buNone/>
            </a:pPr>
            <a:r>
              <a:rPr lang="en-US" sz="2800" dirty="0"/>
              <a:t>✅ Data fetched  from a database</a:t>
            </a:r>
            <a:endParaRPr lang="en-IN" sz="2800" dirty="0"/>
          </a:p>
        </p:txBody>
      </p:sp>
    </p:spTree>
    <p:extLst>
      <p:ext uri="{BB962C8B-B14F-4D97-AF65-F5344CB8AC3E}">
        <p14:creationId xmlns:p14="http://schemas.microsoft.com/office/powerpoint/2010/main" val="1931927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1CD6-3558-91B6-1039-3287781DE4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A5462-F6C0-094C-63AD-89B9B02470D4}"/>
              </a:ext>
            </a:extLst>
          </p:cNvPr>
          <p:cNvSpPr>
            <a:spLocks noGrp="1"/>
          </p:cNvSpPr>
          <p:nvPr>
            <p:ph idx="1"/>
          </p:nvPr>
        </p:nvSpPr>
        <p:spPr>
          <a:xfrm>
            <a:off x="777240" y="740229"/>
            <a:ext cx="10659110" cy="5436734"/>
          </a:xfrm>
        </p:spPr>
        <p:txBody>
          <a:bodyPr>
            <a:normAutofit/>
          </a:bodyPr>
          <a:lstStyle/>
          <a:p>
            <a:pPr marL="0" indent="0">
              <a:buNone/>
            </a:pPr>
            <a:r>
              <a:rPr lang="en-US" sz="2800" b="1" dirty="0"/>
              <a:t>EJS:</a:t>
            </a:r>
          </a:p>
          <a:p>
            <a:pPr marL="0" indent="0">
              <a:buNone/>
            </a:pPr>
            <a:r>
              <a:rPr lang="en-IN" sz="2800" dirty="0"/>
              <a:t>EJS (</a:t>
            </a:r>
            <a:r>
              <a:rPr lang="en-IN" sz="2800" b="1" dirty="0">
                <a:solidFill>
                  <a:srgbClr val="C00000"/>
                </a:solidFill>
              </a:rPr>
              <a:t>Embedded JavaScript</a:t>
            </a:r>
            <a:r>
              <a:rPr lang="en-IN" sz="2800" dirty="0"/>
              <a:t>) is a </a:t>
            </a:r>
            <a:r>
              <a:rPr lang="en-IN" sz="2800" b="1" dirty="0">
                <a:solidFill>
                  <a:srgbClr val="C00000"/>
                </a:solidFill>
              </a:rPr>
              <a:t>templating</a:t>
            </a:r>
            <a:r>
              <a:rPr lang="en-IN" sz="2800" dirty="0"/>
              <a:t> </a:t>
            </a:r>
            <a:r>
              <a:rPr lang="en-IN" sz="2800" b="1" dirty="0">
                <a:solidFill>
                  <a:srgbClr val="C00000"/>
                </a:solidFill>
              </a:rPr>
              <a:t>engine</a:t>
            </a:r>
            <a:r>
              <a:rPr lang="en-IN" sz="2800" dirty="0"/>
              <a:t> for Node.js that allows you to </a:t>
            </a:r>
            <a:r>
              <a:rPr lang="en-IN" sz="2800" b="1" dirty="0"/>
              <a:t>embed JavaScript code into HTML</a:t>
            </a:r>
            <a:r>
              <a:rPr lang="en-IN" sz="2800" dirty="0"/>
              <a:t>. It helps </a:t>
            </a:r>
            <a:r>
              <a:rPr lang="en-IN" sz="2800" b="1" dirty="0">
                <a:solidFill>
                  <a:srgbClr val="C00000"/>
                </a:solidFill>
              </a:rPr>
              <a:t>dynamically generate</a:t>
            </a:r>
            <a:r>
              <a:rPr lang="en-IN" sz="2800" dirty="0"/>
              <a:t> HTML pages based on data from your server.</a:t>
            </a:r>
          </a:p>
          <a:p>
            <a:pPr marL="0" indent="0">
              <a:buNone/>
            </a:pPr>
            <a:endParaRPr lang="en-IN" sz="2800" dirty="0"/>
          </a:p>
          <a:p>
            <a:pPr marL="0" indent="0">
              <a:buNone/>
            </a:pPr>
            <a:r>
              <a:rPr lang="en-US" sz="2800" b="1" dirty="0"/>
              <a:t>How It Works:</a:t>
            </a:r>
          </a:p>
          <a:p>
            <a:r>
              <a:rPr lang="en-US" sz="2800" b="1" dirty="0"/>
              <a:t>&lt;%= name %&gt; </a:t>
            </a:r>
            <a:r>
              <a:rPr lang="en-US" sz="2800" dirty="0"/>
              <a:t>→ </a:t>
            </a:r>
            <a:r>
              <a:rPr lang="en-US" sz="2800" b="1" dirty="0">
                <a:solidFill>
                  <a:srgbClr val="C00000"/>
                </a:solidFill>
              </a:rPr>
              <a:t>Outputs</a:t>
            </a:r>
            <a:r>
              <a:rPr lang="en-US" sz="2800" dirty="0"/>
              <a:t> the value of name (HTML escaped).</a:t>
            </a:r>
          </a:p>
          <a:p>
            <a:r>
              <a:rPr lang="en-US" sz="2800" b="1" dirty="0"/>
              <a:t>&lt;% %&gt; </a:t>
            </a:r>
            <a:r>
              <a:rPr lang="en-US" sz="2800" dirty="0"/>
              <a:t>→ </a:t>
            </a:r>
            <a:r>
              <a:rPr lang="en-US" sz="2800" b="1" dirty="0">
                <a:solidFill>
                  <a:srgbClr val="C00000"/>
                </a:solidFill>
              </a:rPr>
              <a:t>Executes</a:t>
            </a:r>
            <a:r>
              <a:rPr lang="en-US" sz="2800" dirty="0"/>
              <a:t> JavaScript code (does not output).</a:t>
            </a:r>
          </a:p>
          <a:p>
            <a:r>
              <a:rPr lang="en-US" sz="2800" b="1" dirty="0"/>
              <a:t>&lt;% </a:t>
            </a:r>
            <a:r>
              <a:rPr lang="en-US" sz="2800" b="1" dirty="0" err="1"/>
              <a:t>items.forEach</a:t>
            </a:r>
            <a:r>
              <a:rPr lang="en-US" sz="2800" b="1" dirty="0"/>
              <a:t>(...) %&gt; </a:t>
            </a:r>
            <a:r>
              <a:rPr lang="en-US" sz="2800" dirty="0"/>
              <a:t>→ </a:t>
            </a:r>
            <a:r>
              <a:rPr lang="en-US" sz="2800" b="1" dirty="0">
                <a:solidFill>
                  <a:srgbClr val="C00000"/>
                </a:solidFill>
              </a:rPr>
              <a:t>Loops</a:t>
            </a:r>
            <a:r>
              <a:rPr lang="en-US" sz="2800" dirty="0"/>
              <a:t> through an array and displays list items dynamically.</a:t>
            </a:r>
            <a:endParaRPr lang="en-IN" sz="2800" dirty="0"/>
          </a:p>
        </p:txBody>
      </p:sp>
    </p:spTree>
    <p:extLst>
      <p:ext uri="{BB962C8B-B14F-4D97-AF65-F5344CB8AC3E}">
        <p14:creationId xmlns:p14="http://schemas.microsoft.com/office/powerpoint/2010/main" val="3449234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B9B2-0E5E-8DA4-795A-BB8587FBA4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16CE3-EAAD-F561-4EB4-EFA7DF1268B0}"/>
              </a:ext>
            </a:extLst>
          </p:cNvPr>
          <p:cNvSpPr>
            <a:spLocks noGrp="1"/>
          </p:cNvSpPr>
          <p:nvPr>
            <p:ph idx="1"/>
          </p:nvPr>
        </p:nvSpPr>
        <p:spPr>
          <a:xfrm>
            <a:off x="777240" y="740229"/>
            <a:ext cx="10659110" cy="5436734"/>
          </a:xfrm>
        </p:spPr>
        <p:txBody>
          <a:bodyPr>
            <a:normAutofit/>
          </a:bodyPr>
          <a:lstStyle/>
          <a:p>
            <a:pPr marL="0" indent="0">
              <a:buNone/>
            </a:pPr>
            <a:r>
              <a:rPr lang="en-US" sz="2400" b="1" dirty="0"/>
              <a:t>1️⃣ Setting Up a Template Engine in Express</a:t>
            </a:r>
          </a:p>
          <a:p>
            <a:pPr marL="0" indent="0">
              <a:buNone/>
            </a:pPr>
            <a:r>
              <a:rPr lang="en-US" sz="2400" b="1" dirty="0"/>
              <a:t>Step 1: </a:t>
            </a:r>
            <a:r>
              <a:rPr lang="en-US" sz="2400" b="1" dirty="0">
                <a:solidFill>
                  <a:srgbClr val="C00000"/>
                </a:solidFill>
              </a:rPr>
              <a:t>Install</a:t>
            </a:r>
            <a:r>
              <a:rPr lang="en-US" sz="2400" dirty="0"/>
              <a:t> a Template Engine: </a:t>
            </a:r>
            <a:r>
              <a:rPr lang="en-US" sz="2400" b="1" dirty="0"/>
              <a:t>Ex</a:t>
            </a:r>
            <a:r>
              <a:rPr lang="en-US" sz="2400" dirty="0"/>
              <a:t>: </a:t>
            </a:r>
            <a:r>
              <a:rPr lang="en-US" sz="2400" b="1" dirty="0" err="1">
                <a:solidFill>
                  <a:srgbClr val="C00000"/>
                </a:solidFill>
              </a:rPr>
              <a:t>ejs</a:t>
            </a:r>
            <a:endParaRPr lang="en-US" sz="2400" b="1" dirty="0">
              <a:solidFill>
                <a:srgbClr val="C00000"/>
              </a:solidFill>
            </a:endParaRPr>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b="1" dirty="0"/>
              <a:t>Step 2: </a:t>
            </a:r>
            <a:r>
              <a:rPr lang="en-US" sz="2400" b="1" dirty="0">
                <a:solidFill>
                  <a:srgbClr val="C00000"/>
                </a:solidFill>
              </a:rPr>
              <a:t>Configure</a:t>
            </a:r>
            <a:r>
              <a:rPr lang="en-US" sz="2400" dirty="0"/>
              <a:t> </a:t>
            </a:r>
            <a:r>
              <a:rPr lang="en-US" sz="2400" b="1" dirty="0">
                <a:solidFill>
                  <a:srgbClr val="C00000"/>
                </a:solidFill>
              </a:rPr>
              <a:t>Express</a:t>
            </a:r>
            <a:r>
              <a:rPr lang="en-US" sz="2400" dirty="0"/>
              <a:t> to Use </a:t>
            </a:r>
            <a:r>
              <a:rPr lang="en-US" sz="2400" b="1" dirty="0"/>
              <a:t>EJS</a:t>
            </a:r>
            <a:endParaRPr lang="en-IN" sz="2400" b="1" dirty="0"/>
          </a:p>
        </p:txBody>
      </p:sp>
      <p:pic>
        <p:nvPicPr>
          <p:cNvPr id="4" name="Picture 3">
            <a:extLst>
              <a:ext uri="{FF2B5EF4-FFF2-40B4-BE49-F238E27FC236}">
                <a16:creationId xmlns:a16="http://schemas.microsoft.com/office/drawing/2014/main" id="{270C1AFD-4B45-9BEE-F037-E05D400C5D97}"/>
              </a:ext>
            </a:extLst>
          </p:cNvPr>
          <p:cNvPicPr>
            <a:picLocks noChangeAspect="1"/>
          </p:cNvPicPr>
          <p:nvPr/>
        </p:nvPicPr>
        <p:blipFill>
          <a:blip r:embed="rId2"/>
          <a:stretch>
            <a:fillRect/>
          </a:stretch>
        </p:blipFill>
        <p:spPr>
          <a:xfrm>
            <a:off x="1995695" y="1855816"/>
            <a:ext cx="3323809" cy="657143"/>
          </a:xfrm>
          <a:prstGeom prst="rect">
            <a:avLst/>
          </a:prstGeom>
        </p:spPr>
      </p:pic>
      <p:pic>
        <p:nvPicPr>
          <p:cNvPr id="6" name="Picture 5">
            <a:extLst>
              <a:ext uri="{FF2B5EF4-FFF2-40B4-BE49-F238E27FC236}">
                <a16:creationId xmlns:a16="http://schemas.microsoft.com/office/drawing/2014/main" id="{9D16BA3E-A9ED-1BEC-AADF-06AA284BFE03}"/>
              </a:ext>
            </a:extLst>
          </p:cNvPr>
          <p:cNvPicPr>
            <a:picLocks noChangeAspect="1"/>
          </p:cNvPicPr>
          <p:nvPr/>
        </p:nvPicPr>
        <p:blipFill>
          <a:blip r:embed="rId3"/>
          <a:stretch>
            <a:fillRect/>
          </a:stretch>
        </p:blipFill>
        <p:spPr>
          <a:xfrm>
            <a:off x="777240" y="3628546"/>
            <a:ext cx="10994662" cy="2489225"/>
          </a:xfrm>
          <a:prstGeom prst="rect">
            <a:avLst/>
          </a:prstGeom>
        </p:spPr>
      </p:pic>
      <p:sp>
        <p:nvSpPr>
          <p:cNvPr id="8" name="TextBox 7">
            <a:extLst>
              <a:ext uri="{FF2B5EF4-FFF2-40B4-BE49-F238E27FC236}">
                <a16:creationId xmlns:a16="http://schemas.microsoft.com/office/drawing/2014/main" id="{C7B54E7D-05E3-76B0-B89C-BD6F8E5E3E2C}"/>
              </a:ext>
            </a:extLst>
          </p:cNvPr>
          <p:cNvSpPr txBox="1"/>
          <p:nvPr/>
        </p:nvSpPr>
        <p:spPr>
          <a:xfrm>
            <a:off x="5675902" y="2797549"/>
            <a:ext cx="6516098" cy="830997"/>
          </a:xfrm>
          <a:prstGeom prst="rect">
            <a:avLst/>
          </a:prstGeom>
          <a:noFill/>
        </p:spPr>
        <p:txBody>
          <a:bodyPr wrap="square">
            <a:spAutoFit/>
          </a:bodyPr>
          <a:lstStyle/>
          <a:p>
            <a:r>
              <a:rPr lang="en-IN" sz="2400" dirty="0"/>
              <a:t>📌 Here, </a:t>
            </a:r>
            <a:r>
              <a:rPr lang="en-IN" sz="2400" dirty="0" err="1"/>
              <a:t>res.render</a:t>
            </a:r>
            <a:r>
              <a:rPr lang="en-IN" sz="2400" dirty="0"/>
              <a:t>('index', {...}) renders the </a:t>
            </a:r>
            <a:r>
              <a:rPr lang="en-IN" sz="2400" b="1" dirty="0" err="1">
                <a:solidFill>
                  <a:srgbClr val="C00000"/>
                </a:solidFill>
              </a:rPr>
              <a:t>index.ejs</a:t>
            </a:r>
            <a:r>
              <a:rPr lang="en-IN" sz="2400" b="1" dirty="0">
                <a:solidFill>
                  <a:srgbClr val="C00000"/>
                </a:solidFill>
              </a:rPr>
              <a:t> </a:t>
            </a:r>
            <a:r>
              <a:rPr lang="en-IN" sz="2400" dirty="0"/>
              <a:t>file inside the </a:t>
            </a:r>
            <a:r>
              <a:rPr lang="en-IN" sz="2400" b="1" dirty="0"/>
              <a:t>views</a:t>
            </a:r>
            <a:r>
              <a:rPr lang="en-IN" sz="2400" dirty="0"/>
              <a:t>/ folder.</a:t>
            </a:r>
          </a:p>
        </p:txBody>
      </p:sp>
    </p:spTree>
    <p:extLst>
      <p:ext uri="{BB962C8B-B14F-4D97-AF65-F5344CB8AC3E}">
        <p14:creationId xmlns:p14="http://schemas.microsoft.com/office/powerpoint/2010/main" val="471402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24708-9004-0C48-7AF9-AF44ABB217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385AA3-A7F0-3C0B-9E15-594D5B60619F}"/>
              </a:ext>
            </a:extLst>
          </p:cNvPr>
          <p:cNvSpPr>
            <a:spLocks noGrp="1"/>
          </p:cNvSpPr>
          <p:nvPr>
            <p:ph idx="1"/>
          </p:nvPr>
        </p:nvSpPr>
        <p:spPr>
          <a:xfrm>
            <a:off x="777240" y="740229"/>
            <a:ext cx="10659110" cy="5845628"/>
          </a:xfrm>
        </p:spPr>
        <p:txBody>
          <a:bodyPr>
            <a:normAutofit/>
          </a:bodyPr>
          <a:lstStyle/>
          <a:p>
            <a:pPr marL="0" indent="0">
              <a:buNone/>
            </a:pPr>
            <a:r>
              <a:rPr lang="en-US" sz="2400" b="1" dirty="0"/>
              <a:t>Step 3: </a:t>
            </a:r>
            <a:r>
              <a:rPr lang="en-US" sz="2400" dirty="0"/>
              <a:t>Create a </a:t>
            </a:r>
            <a:r>
              <a:rPr lang="en-US" sz="2400" b="1" dirty="0">
                <a:solidFill>
                  <a:srgbClr val="C00000"/>
                </a:solidFill>
              </a:rPr>
              <a:t>Template File </a:t>
            </a:r>
            <a:r>
              <a:rPr lang="en-US" sz="2400" dirty="0"/>
              <a:t>(views/</a:t>
            </a:r>
            <a:r>
              <a:rPr lang="en-US" sz="2400" dirty="0" err="1"/>
              <a:t>index.ejs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solidFill>
                  <a:srgbClr val="C00000"/>
                </a:solidFill>
              </a:rPr>
              <a:t>📌 &lt;%= message %&gt; </a:t>
            </a:r>
            <a:r>
              <a:rPr lang="en-US" sz="2400" dirty="0"/>
              <a:t>injects the value of </a:t>
            </a:r>
            <a:r>
              <a:rPr lang="en-US" sz="2400" b="1" dirty="0"/>
              <a:t>message</a:t>
            </a:r>
            <a:r>
              <a:rPr lang="en-US" sz="2400" dirty="0"/>
              <a:t> from </a:t>
            </a:r>
            <a:r>
              <a:rPr lang="en-US" sz="2400" b="1" dirty="0" err="1">
                <a:solidFill>
                  <a:srgbClr val="C00000"/>
                </a:solidFill>
              </a:rPr>
              <a:t>res.render</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A55C5241-7899-F89B-BEC2-B87C51619EAE}"/>
              </a:ext>
            </a:extLst>
          </p:cNvPr>
          <p:cNvPicPr>
            <a:picLocks noChangeAspect="1"/>
          </p:cNvPicPr>
          <p:nvPr/>
        </p:nvPicPr>
        <p:blipFill>
          <a:blip r:embed="rId2"/>
          <a:stretch>
            <a:fillRect/>
          </a:stretch>
        </p:blipFill>
        <p:spPr>
          <a:xfrm>
            <a:off x="951593" y="1260041"/>
            <a:ext cx="9814379" cy="4337918"/>
          </a:xfrm>
          <a:prstGeom prst="rect">
            <a:avLst/>
          </a:prstGeom>
        </p:spPr>
      </p:pic>
    </p:spTree>
    <p:extLst>
      <p:ext uri="{BB962C8B-B14F-4D97-AF65-F5344CB8AC3E}">
        <p14:creationId xmlns:p14="http://schemas.microsoft.com/office/powerpoint/2010/main" val="72847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05A4-3C5F-3751-8AB4-538C040C3D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D48F2-E355-F8EB-4313-1965FB701A64}"/>
              </a:ext>
            </a:extLst>
          </p:cNvPr>
          <p:cNvSpPr>
            <a:spLocks noGrp="1"/>
          </p:cNvSpPr>
          <p:nvPr>
            <p:ph idx="1"/>
          </p:nvPr>
        </p:nvSpPr>
        <p:spPr>
          <a:xfrm>
            <a:off x="8251371" y="740229"/>
            <a:ext cx="3799115" cy="5436734"/>
          </a:xfrm>
        </p:spPr>
        <p:txBody>
          <a:bodyPr>
            <a:normAutofit/>
          </a:bodyPr>
          <a:lstStyle/>
          <a:p>
            <a:pPr marL="0" indent="0">
              <a:buNone/>
            </a:pPr>
            <a:r>
              <a:rPr lang="en-US" sz="2400" b="1" dirty="0"/>
              <a:t>Example: </a:t>
            </a:r>
            <a:r>
              <a:rPr lang="en-US" sz="2400" b="1" dirty="0">
                <a:solidFill>
                  <a:srgbClr val="C00000"/>
                </a:solidFill>
              </a:rPr>
              <a:t>Handling</a:t>
            </a:r>
            <a:r>
              <a:rPr lang="en-US" sz="2400" b="1" dirty="0"/>
              <a:t> a Request</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255CF058-49F8-6394-61CF-CA62A1F82472}"/>
              </a:ext>
            </a:extLst>
          </p:cNvPr>
          <p:cNvPicPr>
            <a:picLocks noChangeAspect="1"/>
          </p:cNvPicPr>
          <p:nvPr/>
        </p:nvPicPr>
        <p:blipFill>
          <a:blip r:embed="rId2"/>
          <a:srcRect r="7785"/>
          <a:stretch/>
        </p:blipFill>
        <p:spPr>
          <a:xfrm>
            <a:off x="1" y="0"/>
            <a:ext cx="8077200" cy="6858000"/>
          </a:xfrm>
          <a:prstGeom prst="rect">
            <a:avLst/>
          </a:prstGeom>
        </p:spPr>
      </p:pic>
    </p:spTree>
    <p:extLst>
      <p:ext uri="{BB962C8B-B14F-4D97-AF65-F5344CB8AC3E}">
        <p14:creationId xmlns:p14="http://schemas.microsoft.com/office/powerpoint/2010/main" val="2395693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0E398-EBDA-1D81-D1A7-F2EBC79CB2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7A189-14C1-8C07-3267-F9AFDFAD1D78}"/>
              </a:ext>
            </a:extLst>
          </p:cNvPr>
          <p:cNvSpPr>
            <a:spLocks noGrp="1"/>
          </p:cNvSpPr>
          <p:nvPr>
            <p:ph idx="1"/>
          </p:nvPr>
        </p:nvSpPr>
        <p:spPr>
          <a:xfrm>
            <a:off x="777240" y="1088571"/>
            <a:ext cx="10659110" cy="5088392"/>
          </a:xfrm>
        </p:spPr>
        <p:txBody>
          <a:bodyPr>
            <a:normAutofit/>
          </a:bodyPr>
          <a:lstStyle/>
          <a:p>
            <a:pPr marL="0" indent="0">
              <a:buNone/>
            </a:pPr>
            <a:r>
              <a:rPr lang="en-US" sz="2800" b="1" dirty="0"/>
              <a:t>2️⃣ Example with </a:t>
            </a:r>
            <a:r>
              <a:rPr lang="en-US" sz="2800" b="1" dirty="0">
                <a:solidFill>
                  <a:srgbClr val="C00000"/>
                </a:solidFill>
              </a:rPr>
              <a:t>Dynamic Data </a:t>
            </a:r>
            <a:r>
              <a:rPr lang="en-US" sz="2800" b="1" dirty="0"/>
              <a:t>(Passing an Array)</a:t>
            </a:r>
            <a:br>
              <a:rPr lang="en-US" sz="2800" b="1" dirty="0"/>
            </a:br>
            <a:endParaRPr lang="en-IN" sz="2800" b="1" dirty="0"/>
          </a:p>
        </p:txBody>
      </p:sp>
      <p:pic>
        <p:nvPicPr>
          <p:cNvPr id="4" name="Picture 3">
            <a:extLst>
              <a:ext uri="{FF2B5EF4-FFF2-40B4-BE49-F238E27FC236}">
                <a16:creationId xmlns:a16="http://schemas.microsoft.com/office/drawing/2014/main" id="{9C32E383-B70E-2716-1035-7F2FC56A3AF4}"/>
              </a:ext>
            </a:extLst>
          </p:cNvPr>
          <p:cNvPicPr>
            <a:picLocks noChangeAspect="1"/>
          </p:cNvPicPr>
          <p:nvPr/>
        </p:nvPicPr>
        <p:blipFill>
          <a:blip r:embed="rId2"/>
          <a:stretch>
            <a:fillRect/>
          </a:stretch>
        </p:blipFill>
        <p:spPr>
          <a:xfrm>
            <a:off x="1162666" y="2293657"/>
            <a:ext cx="9866667" cy="2771429"/>
          </a:xfrm>
          <a:prstGeom prst="rect">
            <a:avLst/>
          </a:prstGeom>
        </p:spPr>
      </p:pic>
    </p:spTree>
    <p:extLst>
      <p:ext uri="{BB962C8B-B14F-4D97-AF65-F5344CB8AC3E}">
        <p14:creationId xmlns:p14="http://schemas.microsoft.com/office/powerpoint/2010/main" val="424087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85D3-AE30-77E9-8AA3-0576113C09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C863C-923B-75AC-F049-34FE9FF4097A}"/>
              </a:ext>
            </a:extLst>
          </p:cNvPr>
          <p:cNvSpPr>
            <a:spLocks noGrp="1"/>
          </p:cNvSpPr>
          <p:nvPr>
            <p:ph idx="1"/>
          </p:nvPr>
        </p:nvSpPr>
        <p:spPr>
          <a:xfrm>
            <a:off x="777240" y="740229"/>
            <a:ext cx="10659110" cy="5932714"/>
          </a:xfrm>
        </p:spPr>
        <p:txBody>
          <a:bodyPr>
            <a:noAutofit/>
          </a:bodyPr>
          <a:lstStyle/>
          <a:p>
            <a:pPr marL="0" indent="0">
              <a:buNone/>
            </a:pPr>
            <a:r>
              <a:rPr lang="en-IN" sz="2800" b="1" dirty="0"/>
              <a:t>Create views/</a:t>
            </a:r>
            <a:r>
              <a:rPr lang="en-IN" sz="2800" b="1" dirty="0" err="1">
                <a:solidFill>
                  <a:srgbClr val="C00000"/>
                </a:solidFill>
              </a:rPr>
              <a:t>users</a:t>
            </a:r>
            <a:r>
              <a:rPr lang="en-IN" sz="2800" b="1" dirty="0" err="1"/>
              <a:t>.ejs</a:t>
            </a:r>
            <a:r>
              <a:rPr lang="en-IN" sz="2800" b="1" dirty="0"/>
              <a:t>:</a:t>
            </a:r>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r>
              <a:rPr lang="en-US" sz="2800" b="1" dirty="0"/>
              <a:t>📌 This will generate a list of users dynamically.</a:t>
            </a:r>
            <a:endParaRPr lang="en-IN" sz="2800" b="1" dirty="0"/>
          </a:p>
          <a:p>
            <a:pPr marL="0" indent="0">
              <a:buNone/>
            </a:pPr>
            <a:endParaRPr lang="en-IN" sz="2800" b="1" dirty="0"/>
          </a:p>
        </p:txBody>
      </p:sp>
      <p:pic>
        <p:nvPicPr>
          <p:cNvPr id="4" name="Picture 3">
            <a:extLst>
              <a:ext uri="{FF2B5EF4-FFF2-40B4-BE49-F238E27FC236}">
                <a16:creationId xmlns:a16="http://schemas.microsoft.com/office/drawing/2014/main" id="{714BA67F-B8A3-24B5-0A59-F7A27ED70653}"/>
              </a:ext>
            </a:extLst>
          </p:cNvPr>
          <p:cNvPicPr>
            <a:picLocks noChangeAspect="1"/>
          </p:cNvPicPr>
          <p:nvPr/>
        </p:nvPicPr>
        <p:blipFill>
          <a:blip r:embed="rId2"/>
          <a:stretch>
            <a:fillRect/>
          </a:stretch>
        </p:blipFill>
        <p:spPr>
          <a:xfrm>
            <a:off x="2215028" y="1509952"/>
            <a:ext cx="7457143" cy="3838095"/>
          </a:xfrm>
          <a:prstGeom prst="rect">
            <a:avLst/>
          </a:prstGeom>
        </p:spPr>
      </p:pic>
    </p:spTree>
    <p:extLst>
      <p:ext uri="{BB962C8B-B14F-4D97-AF65-F5344CB8AC3E}">
        <p14:creationId xmlns:p14="http://schemas.microsoft.com/office/powerpoint/2010/main" val="2604594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7E3464-63D6-FB1E-7BD6-B3656F234146}"/>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at Are Web Cookies and What Do They Do?">
            <a:extLst>
              <a:ext uri="{FF2B5EF4-FFF2-40B4-BE49-F238E27FC236}">
                <a16:creationId xmlns:a16="http://schemas.microsoft.com/office/drawing/2014/main" id="{6FF1D56E-7864-A708-E233-94371FB6B46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r="1334"/>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7038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BE13-328D-0CF8-9C17-5F7C8F23FF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D8F30-5C9C-030B-9256-D31A562C608C}"/>
              </a:ext>
            </a:extLst>
          </p:cNvPr>
          <p:cNvSpPr>
            <a:spLocks noGrp="1"/>
          </p:cNvSpPr>
          <p:nvPr>
            <p:ph idx="1"/>
          </p:nvPr>
        </p:nvSpPr>
        <p:spPr>
          <a:xfrm>
            <a:off x="777240" y="664029"/>
            <a:ext cx="10659110" cy="5512934"/>
          </a:xfrm>
        </p:spPr>
        <p:txBody>
          <a:bodyPr>
            <a:noAutofit/>
          </a:bodyPr>
          <a:lstStyle/>
          <a:p>
            <a:pPr marL="0" indent="0">
              <a:buNone/>
            </a:pPr>
            <a:r>
              <a:rPr lang="en-US" sz="3200" b="1" dirty="0"/>
              <a:t>What Are Cookies?</a:t>
            </a:r>
          </a:p>
          <a:p>
            <a:pPr marL="0" indent="0">
              <a:buNone/>
            </a:pPr>
            <a:r>
              <a:rPr lang="en-US" sz="2800" dirty="0"/>
              <a:t>Cookies are </a:t>
            </a:r>
            <a:r>
              <a:rPr lang="en-US" sz="2800" b="1" dirty="0">
                <a:solidFill>
                  <a:srgbClr val="C00000"/>
                </a:solidFill>
              </a:rPr>
              <a:t>small pieces of data </a:t>
            </a:r>
            <a:r>
              <a:rPr lang="en-US" sz="2800" b="1" dirty="0"/>
              <a:t>stored on </a:t>
            </a:r>
            <a:r>
              <a:rPr lang="en-US" sz="2800" dirty="0"/>
              <a:t>a </a:t>
            </a:r>
            <a:r>
              <a:rPr lang="en-US" sz="2800" b="1" dirty="0">
                <a:solidFill>
                  <a:srgbClr val="C00000"/>
                </a:solidFill>
              </a:rPr>
              <a:t>user’s browser </a:t>
            </a:r>
            <a:r>
              <a:rPr lang="en-US" sz="2800" b="1" dirty="0"/>
              <a:t>by a</a:t>
            </a:r>
            <a:r>
              <a:rPr lang="en-US" sz="2800" dirty="0"/>
              <a:t> </a:t>
            </a:r>
            <a:r>
              <a:rPr lang="en-US" sz="2800" b="1" dirty="0"/>
              <a:t>website</a:t>
            </a:r>
            <a:r>
              <a:rPr lang="en-US" sz="2800" dirty="0"/>
              <a:t>. They </a:t>
            </a:r>
            <a:r>
              <a:rPr lang="en-US" sz="2800" b="1" dirty="0"/>
              <a:t>help</a:t>
            </a:r>
            <a:r>
              <a:rPr lang="en-US" sz="2800" dirty="0"/>
              <a:t> in </a:t>
            </a:r>
            <a:r>
              <a:rPr lang="en-US" sz="2800" b="1" dirty="0">
                <a:solidFill>
                  <a:srgbClr val="002060"/>
                </a:solidFill>
              </a:rPr>
              <a:t>tracking user activities</a:t>
            </a:r>
            <a:r>
              <a:rPr lang="en-US" sz="2800" dirty="0"/>
              <a:t>, </a:t>
            </a:r>
            <a:r>
              <a:rPr lang="en-US" sz="2800" b="1" dirty="0">
                <a:solidFill>
                  <a:srgbClr val="002060"/>
                </a:solidFill>
              </a:rPr>
              <a:t>maintaining</a:t>
            </a:r>
            <a:r>
              <a:rPr lang="en-US" sz="2800" dirty="0">
                <a:solidFill>
                  <a:srgbClr val="002060"/>
                </a:solidFill>
              </a:rPr>
              <a:t> </a:t>
            </a:r>
            <a:r>
              <a:rPr lang="en-US" sz="2800" b="1" dirty="0">
                <a:solidFill>
                  <a:srgbClr val="002060"/>
                </a:solidFill>
              </a:rPr>
              <a:t>session</a:t>
            </a:r>
            <a:r>
              <a:rPr lang="en-US" sz="2800" dirty="0">
                <a:solidFill>
                  <a:srgbClr val="002060"/>
                </a:solidFill>
              </a:rPr>
              <a:t> </a:t>
            </a:r>
            <a:r>
              <a:rPr lang="en-US" sz="2800" b="1" dirty="0">
                <a:solidFill>
                  <a:srgbClr val="002060"/>
                </a:solidFill>
              </a:rPr>
              <a:t>information</a:t>
            </a:r>
            <a:r>
              <a:rPr lang="en-US" sz="2800" dirty="0"/>
              <a:t>, and </a:t>
            </a:r>
            <a:r>
              <a:rPr lang="en-US" sz="2800" b="1" dirty="0">
                <a:solidFill>
                  <a:srgbClr val="002060"/>
                </a:solidFill>
              </a:rPr>
              <a:t>personalizing</a:t>
            </a:r>
            <a:r>
              <a:rPr lang="en-US" sz="2800" dirty="0">
                <a:solidFill>
                  <a:srgbClr val="002060"/>
                </a:solidFill>
              </a:rPr>
              <a:t> </a:t>
            </a:r>
            <a:r>
              <a:rPr lang="en-US" sz="2800" b="1" dirty="0">
                <a:solidFill>
                  <a:srgbClr val="002060"/>
                </a:solidFill>
              </a:rPr>
              <a:t>user</a:t>
            </a:r>
            <a:r>
              <a:rPr lang="en-US" sz="2800" dirty="0">
                <a:solidFill>
                  <a:srgbClr val="002060"/>
                </a:solidFill>
              </a:rPr>
              <a:t> </a:t>
            </a:r>
            <a:r>
              <a:rPr lang="en-US" sz="2800" b="1" dirty="0">
                <a:solidFill>
                  <a:srgbClr val="002060"/>
                </a:solidFill>
              </a:rPr>
              <a:t>experiences</a:t>
            </a:r>
            <a:r>
              <a:rPr lang="en-US" sz="2800" dirty="0">
                <a:solidFill>
                  <a:srgbClr val="002060"/>
                </a:solidFill>
              </a:rPr>
              <a:t>.</a:t>
            </a:r>
          </a:p>
          <a:p>
            <a:pPr marL="0" indent="0">
              <a:buNone/>
            </a:pPr>
            <a:endParaRPr lang="en-US" sz="800" dirty="0"/>
          </a:p>
          <a:p>
            <a:pPr marL="0" indent="0">
              <a:buNone/>
            </a:pPr>
            <a:r>
              <a:rPr lang="en-US" sz="2800" b="1" dirty="0"/>
              <a:t>How Cookies Work?</a:t>
            </a:r>
          </a:p>
          <a:p>
            <a:pPr marL="457200" indent="-457200">
              <a:buFont typeface="+mj-lt"/>
              <a:buAutoNum type="arabicPeriod"/>
            </a:pPr>
            <a:r>
              <a:rPr lang="en-US" sz="2800" b="1" dirty="0"/>
              <a:t>Creation: </a:t>
            </a:r>
            <a:r>
              <a:rPr lang="en-US" sz="2800" dirty="0"/>
              <a:t>When a </a:t>
            </a:r>
            <a:r>
              <a:rPr lang="en-US" sz="2800" b="1" dirty="0">
                <a:solidFill>
                  <a:srgbClr val="002060"/>
                </a:solidFill>
              </a:rPr>
              <a:t>user visits a website</a:t>
            </a:r>
            <a:r>
              <a:rPr lang="en-US" sz="2800" dirty="0"/>
              <a:t>, the server sends a </a:t>
            </a:r>
            <a:r>
              <a:rPr lang="en-US" sz="2800" b="1" dirty="0">
                <a:solidFill>
                  <a:srgbClr val="C00000"/>
                </a:solidFill>
              </a:rPr>
              <a:t>Set-Cookie</a:t>
            </a:r>
            <a:r>
              <a:rPr lang="en-US" sz="2800" b="1" dirty="0"/>
              <a:t> header </a:t>
            </a:r>
            <a:r>
              <a:rPr lang="en-US" sz="2800" dirty="0"/>
              <a:t>in the response.</a:t>
            </a:r>
          </a:p>
          <a:p>
            <a:pPr marL="457200" indent="-457200">
              <a:buFont typeface="+mj-lt"/>
              <a:buAutoNum type="arabicPeriod"/>
            </a:pPr>
            <a:r>
              <a:rPr lang="en-US" sz="2800" b="1" dirty="0"/>
              <a:t>Storage: </a:t>
            </a:r>
            <a:r>
              <a:rPr lang="en-US" sz="2800" dirty="0"/>
              <a:t>The </a:t>
            </a:r>
            <a:r>
              <a:rPr lang="en-US" sz="2800" b="1" dirty="0">
                <a:solidFill>
                  <a:srgbClr val="C00000"/>
                </a:solidFill>
              </a:rPr>
              <a:t>browser stores the cookie </a:t>
            </a:r>
            <a:r>
              <a:rPr lang="en-US" sz="2800" dirty="0"/>
              <a:t>and sends it with each request to the same domain.</a:t>
            </a:r>
          </a:p>
          <a:p>
            <a:pPr marL="457200" indent="-457200">
              <a:buFont typeface="+mj-lt"/>
              <a:buAutoNum type="arabicPeriod"/>
            </a:pPr>
            <a:r>
              <a:rPr lang="en-US" sz="2800" b="1" dirty="0"/>
              <a:t>Retrieval: </a:t>
            </a:r>
            <a:r>
              <a:rPr lang="en-US" sz="2800" dirty="0"/>
              <a:t>The </a:t>
            </a:r>
            <a:r>
              <a:rPr lang="en-US" sz="2800" b="1" dirty="0">
                <a:solidFill>
                  <a:srgbClr val="C00000"/>
                </a:solidFill>
              </a:rPr>
              <a:t>server reads </a:t>
            </a:r>
            <a:r>
              <a:rPr lang="en-US" sz="2800" dirty="0"/>
              <a:t>the cookie to retrieve stored information.</a:t>
            </a:r>
            <a:endParaRPr lang="en-IN" sz="2800" dirty="0"/>
          </a:p>
        </p:txBody>
      </p:sp>
    </p:spTree>
    <p:extLst>
      <p:ext uri="{BB962C8B-B14F-4D97-AF65-F5344CB8AC3E}">
        <p14:creationId xmlns:p14="http://schemas.microsoft.com/office/powerpoint/2010/main" val="726757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6A971-356E-3CAE-B243-658C2338631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48706-D3DF-153F-B7BB-8F16E3268E33}"/>
              </a:ext>
            </a:extLst>
          </p:cNvPr>
          <p:cNvSpPr>
            <a:spLocks noGrp="1"/>
          </p:cNvSpPr>
          <p:nvPr>
            <p:ph idx="1"/>
          </p:nvPr>
        </p:nvSpPr>
        <p:spPr>
          <a:xfrm>
            <a:off x="777240" y="740229"/>
            <a:ext cx="10659110" cy="5436734"/>
          </a:xfrm>
        </p:spPr>
        <p:txBody>
          <a:bodyPr>
            <a:normAutofit/>
          </a:bodyPr>
          <a:lstStyle/>
          <a:p>
            <a:pPr marL="0" indent="0">
              <a:buNone/>
            </a:pPr>
            <a:r>
              <a:rPr lang="en-US" sz="3200" b="1" dirty="0"/>
              <a:t>Managing and Working with Cookies in Express.js 🚀</a:t>
            </a:r>
          </a:p>
          <a:p>
            <a:pPr marL="0" indent="0">
              <a:buNone/>
            </a:pPr>
            <a:r>
              <a:rPr lang="en-US" sz="2400" dirty="0"/>
              <a:t>Express.js provides </a:t>
            </a:r>
            <a:r>
              <a:rPr lang="en-US" sz="2400" b="1" dirty="0"/>
              <a:t>built-in support </a:t>
            </a:r>
            <a:r>
              <a:rPr lang="en-US" sz="2400" dirty="0"/>
              <a:t>for handling cookies through the </a:t>
            </a:r>
            <a:r>
              <a:rPr lang="en-US" sz="2400" b="1" dirty="0">
                <a:solidFill>
                  <a:srgbClr val="C00000"/>
                </a:solidFill>
              </a:rPr>
              <a:t>cookie-parser </a:t>
            </a:r>
            <a:r>
              <a:rPr lang="en-US" sz="2400" dirty="0"/>
              <a:t>middleware. </a:t>
            </a:r>
          </a:p>
          <a:p>
            <a:pPr marL="0" indent="0">
              <a:buNone/>
            </a:pPr>
            <a:endParaRPr lang="en-US" sz="800" dirty="0"/>
          </a:p>
          <a:p>
            <a:pPr marL="0" indent="0">
              <a:buNone/>
            </a:pPr>
            <a:r>
              <a:rPr lang="en-US" sz="2800" b="1" dirty="0"/>
              <a:t>How to </a:t>
            </a:r>
            <a:r>
              <a:rPr lang="en-US" sz="2800" b="1" dirty="0">
                <a:solidFill>
                  <a:srgbClr val="C00000"/>
                </a:solidFill>
              </a:rPr>
              <a:t>set</a:t>
            </a:r>
            <a:r>
              <a:rPr lang="en-US" sz="2800" dirty="0"/>
              <a:t>, </a:t>
            </a:r>
            <a:r>
              <a:rPr lang="en-US" sz="2800" b="1" dirty="0">
                <a:solidFill>
                  <a:srgbClr val="C00000"/>
                </a:solidFill>
              </a:rPr>
              <a:t>read</a:t>
            </a:r>
            <a:r>
              <a:rPr lang="en-US" sz="2800" dirty="0"/>
              <a:t>, and </a:t>
            </a:r>
            <a:r>
              <a:rPr lang="en-US" sz="2800" b="1" dirty="0">
                <a:solidFill>
                  <a:srgbClr val="C00000"/>
                </a:solidFill>
              </a:rPr>
              <a:t>delete</a:t>
            </a:r>
            <a:r>
              <a:rPr lang="en-US" sz="2800" dirty="0"/>
              <a:t> </a:t>
            </a:r>
            <a:r>
              <a:rPr lang="en-US" sz="2800" b="1" dirty="0"/>
              <a:t>cookies</a:t>
            </a:r>
            <a:r>
              <a:rPr lang="en-US" sz="2800" dirty="0"/>
              <a:t> </a:t>
            </a:r>
            <a:r>
              <a:rPr lang="en-US" sz="2800" b="1" dirty="0"/>
              <a:t>in an Express:</a:t>
            </a:r>
          </a:p>
          <a:p>
            <a:pPr marL="0" indent="0">
              <a:buNone/>
            </a:pPr>
            <a:r>
              <a:rPr lang="en-US" sz="2400" b="1" dirty="0"/>
              <a:t>1️⃣ Setup Express and cookie-parser:</a:t>
            </a:r>
          </a:p>
          <a:p>
            <a:r>
              <a:rPr lang="en-US" sz="2400" b="1" dirty="0"/>
              <a:t>Install Dependencies: </a:t>
            </a:r>
            <a:r>
              <a:rPr lang="en-US" sz="2400" dirty="0"/>
              <a:t>First, install </a:t>
            </a:r>
            <a:r>
              <a:rPr lang="en-US" sz="2400" b="1" dirty="0">
                <a:solidFill>
                  <a:srgbClr val="C00000"/>
                </a:solidFill>
              </a:rPr>
              <a:t>express</a:t>
            </a:r>
            <a:r>
              <a:rPr lang="en-US" sz="2400" dirty="0"/>
              <a:t> and </a:t>
            </a:r>
            <a:r>
              <a:rPr lang="en-US" sz="2400" b="1" dirty="0">
                <a:solidFill>
                  <a:srgbClr val="C00000"/>
                </a:solidFill>
              </a:rPr>
              <a:t>cookie-parser</a:t>
            </a:r>
            <a:r>
              <a:rPr lang="en-US" sz="2400" dirty="0"/>
              <a:t>:</a:t>
            </a:r>
          </a:p>
          <a:p>
            <a:endParaRPr lang="en-IN" sz="2400" dirty="0"/>
          </a:p>
        </p:txBody>
      </p:sp>
      <p:pic>
        <p:nvPicPr>
          <p:cNvPr id="4" name="Picture 3">
            <a:extLst>
              <a:ext uri="{FF2B5EF4-FFF2-40B4-BE49-F238E27FC236}">
                <a16:creationId xmlns:a16="http://schemas.microsoft.com/office/drawing/2014/main" id="{DED294FF-D0AE-00A4-93E1-EF49B5B647B0}"/>
              </a:ext>
            </a:extLst>
          </p:cNvPr>
          <p:cNvPicPr>
            <a:picLocks noChangeAspect="1"/>
          </p:cNvPicPr>
          <p:nvPr/>
        </p:nvPicPr>
        <p:blipFill>
          <a:blip r:embed="rId2"/>
          <a:stretch>
            <a:fillRect/>
          </a:stretch>
        </p:blipFill>
        <p:spPr>
          <a:xfrm>
            <a:off x="2070685" y="4191724"/>
            <a:ext cx="6378262" cy="772161"/>
          </a:xfrm>
          <a:prstGeom prst="rect">
            <a:avLst/>
          </a:prstGeom>
        </p:spPr>
      </p:pic>
    </p:spTree>
    <p:extLst>
      <p:ext uri="{BB962C8B-B14F-4D97-AF65-F5344CB8AC3E}">
        <p14:creationId xmlns:p14="http://schemas.microsoft.com/office/powerpoint/2010/main" val="1850500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34D7-AD7D-286F-F5FF-41DB327016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2ED71-1349-10BA-FF05-71C88F2F8C46}"/>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an Express Server (server.js):</a:t>
            </a:r>
          </a:p>
          <a:p>
            <a:pPr marL="0" indent="0">
              <a:buNone/>
            </a:pPr>
            <a:endParaRPr lang="en-IN" sz="2400" b="1" dirty="0"/>
          </a:p>
        </p:txBody>
      </p:sp>
      <p:pic>
        <p:nvPicPr>
          <p:cNvPr id="4" name="Picture 3">
            <a:extLst>
              <a:ext uri="{FF2B5EF4-FFF2-40B4-BE49-F238E27FC236}">
                <a16:creationId xmlns:a16="http://schemas.microsoft.com/office/drawing/2014/main" id="{CB681FCC-9F3B-13E4-A564-0B8A7CD624EC}"/>
              </a:ext>
            </a:extLst>
          </p:cNvPr>
          <p:cNvPicPr>
            <a:picLocks noChangeAspect="1"/>
          </p:cNvPicPr>
          <p:nvPr/>
        </p:nvPicPr>
        <p:blipFill>
          <a:blip r:embed="rId2"/>
          <a:stretch>
            <a:fillRect/>
          </a:stretch>
        </p:blipFill>
        <p:spPr>
          <a:xfrm>
            <a:off x="1455085" y="1482405"/>
            <a:ext cx="8686145" cy="4450309"/>
          </a:xfrm>
          <a:prstGeom prst="rect">
            <a:avLst/>
          </a:prstGeom>
        </p:spPr>
      </p:pic>
    </p:spTree>
    <p:extLst>
      <p:ext uri="{BB962C8B-B14F-4D97-AF65-F5344CB8AC3E}">
        <p14:creationId xmlns:p14="http://schemas.microsoft.com/office/powerpoint/2010/main" val="33627303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A4082-D9F5-0140-F430-516B0788DA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5DA7-3F0F-1FBF-1A28-5751AC4DF0CC}"/>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2️⃣ Setting Cookies in Express</a:t>
            </a:r>
          </a:p>
          <a:p>
            <a:r>
              <a:rPr lang="en-US" sz="2400" b="1" dirty="0"/>
              <a:t>Using </a:t>
            </a:r>
            <a:r>
              <a:rPr lang="en-US" sz="2400" b="1" dirty="0" err="1"/>
              <a:t>res.cookie</a:t>
            </a:r>
            <a:r>
              <a:rPr lang="en-US" sz="2400" b="1" dirty="0"/>
              <a:t>()</a:t>
            </a:r>
          </a:p>
          <a:p>
            <a:pPr marL="0" indent="0">
              <a:buNone/>
            </a:pPr>
            <a:r>
              <a:rPr lang="en-US" sz="2400" dirty="0"/>
              <a:t>You can set a cookie in Express using the </a:t>
            </a:r>
            <a:r>
              <a:rPr lang="en-US" sz="2400" b="1" dirty="0" err="1">
                <a:solidFill>
                  <a:srgbClr val="C00000"/>
                </a:solidFill>
              </a:rPr>
              <a:t>res.cookie</a:t>
            </a:r>
            <a:r>
              <a:rPr lang="en-US" sz="2400" b="1" dirty="0">
                <a:solidFill>
                  <a:srgbClr val="C00000"/>
                </a:solidFill>
              </a:rPr>
              <a:t>() </a:t>
            </a:r>
            <a:r>
              <a:rPr lang="en-US" sz="2400"/>
              <a:t>method.</a:t>
            </a: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Options Used:</a:t>
            </a:r>
          </a:p>
          <a:p>
            <a:r>
              <a:rPr lang="en-US" sz="2400" b="1" dirty="0" err="1"/>
              <a:t>maxAge</a:t>
            </a:r>
            <a:r>
              <a:rPr lang="en-US" sz="2400" b="1" dirty="0"/>
              <a:t>: </a:t>
            </a:r>
            <a:r>
              <a:rPr lang="en-US" sz="2400" b="1" dirty="0">
                <a:solidFill>
                  <a:srgbClr val="C00000"/>
                </a:solidFill>
              </a:rPr>
              <a:t>86400000</a:t>
            </a:r>
            <a:r>
              <a:rPr lang="en-US" sz="2400" dirty="0"/>
              <a:t> </a:t>
            </a:r>
            <a:r>
              <a:rPr lang="en-IN" sz="2000" b="1" dirty="0"/>
              <a:t>milliseconds</a:t>
            </a:r>
            <a:r>
              <a:rPr lang="en-IN" sz="2000" dirty="0"/>
              <a:t> </a:t>
            </a:r>
            <a:r>
              <a:rPr lang="en-US" sz="2400" dirty="0"/>
              <a:t>→ Cookie expires in </a:t>
            </a:r>
            <a:r>
              <a:rPr lang="en-US" sz="2400" b="1" dirty="0"/>
              <a:t>1 day </a:t>
            </a:r>
            <a:r>
              <a:rPr lang="en-US" sz="2400" dirty="0"/>
              <a:t>(24 hours).</a:t>
            </a:r>
          </a:p>
          <a:p>
            <a:r>
              <a:rPr lang="en-US" sz="2400" b="1" dirty="0" err="1"/>
              <a:t>httpOnly</a:t>
            </a:r>
            <a:r>
              <a:rPr lang="en-US" sz="2400" b="1" dirty="0"/>
              <a:t>: </a:t>
            </a:r>
            <a:r>
              <a:rPr lang="en-US" sz="2400" dirty="0"/>
              <a:t>true → </a:t>
            </a:r>
            <a:r>
              <a:rPr lang="en-US" sz="2400" b="1" dirty="0"/>
              <a:t>Prevents</a:t>
            </a:r>
            <a:r>
              <a:rPr lang="en-US" sz="2400" dirty="0"/>
              <a:t> </a:t>
            </a:r>
            <a:r>
              <a:rPr lang="en-US" sz="2400" b="1" dirty="0"/>
              <a:t>JavaScript</a:t>
            </a:r>
            <a:r>
              <a:rPr lang="en-US" sz="2400" dirty="0"/>
              <a:t> from accessing the cookie (helps against </a:t>
            </a:r>
            <a:r>
              <a:rPr lang="en-US" sz="2400" b="1" dirty="0">
                <a:solidFill>
                  <a:srgbClr val="C00000"/>
                </a:solidFill>
              </a:rPr>
              <a:t>XSS</a:t>
            </a:r>
            <a:r>
              <a:rPr lang="en-US" sz="2400" dirty="0"/>
              <a:t> </a:t>
            </a:r>
            <a:r>
              <a:rPr lang="en-US" sz="2400" b="1" dirty="0">
                <a:solidFill>
                  <a:srgbClr val="C00000"/>
                </a:solidFill>
              </a:rPr>
              <a:t>attacks</a:t>
            </a:r>
            <a:r>
              <a:rPr lang="en-US" sz="2400" dirty="0"/>
              <a:t>).</a:t>
            </a:r>
            <a:endParaRPr lang="en-IN" sz="2400" dirty="0"/>
          </a:p>
        </p:txBody>
      </p:sp>
      <p:pic>
        <p:nvPicPr>
          <p:cNvPr id="7" name="Picture 6">
            <a:extLst>
              <a:ext uri="{FF2B5EF4-FFF2-40B4-BE49-F238E27FC236}">
                <a16:creationId xmlns:a16="http://schemas.microsoft.com/office/drawing/2014/main" id="{427B5AAC-F98D-4652-80AF-C0DAEC093B4C}"/>
              </a:ext>
            </a:extLst>
          </p:cNvPr>
          <p:cNvPicPr>
            <a:picLocks noChangeAspect="1"/>
          </p:cNvPicPr>
          <p:nvPr/>
        </p:nvPicPr>
        <p:blipFill>
          <a:blip r:embed="rId2"/>
          <a:stretch>
            <a:fillRect/>
          </a:stretch>
        </p:blipFill>
        <p:spPr>
          <a:xfrm>
            <a:off x="957943" y="2505116"/>
            <a:ext cx="10036629" cy="1906960"/>
          </a:xfrm>
          <a:prstGeom prst="rect">
            <a:avLst/>
          </a:prstGeom>
        </p:spPr>
      </p:pic>
    </p:spTree>
    <p:extLst>
      <p:ext uri="{BB962C8B-B14F-4D97-AF65-F5344CB8AC3E}">
        <p14:creationId xmlns:p14="http://schemas.microsoft.com/office/powerpoint/2010/main" val="2008325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5AA4-EF3C-2CB1-903E-07EF6429CC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DF47E0-52E1-FC13-43A7-617121576270}"/>
              </a:ext>
            </a:extLst>
          </p:cNvPr>
          <p:cNvSpPr>
            <a:spLocks noGrp="1"/>
          </p:cNvSpPr>
          <p:nvPr>
            <p:ph idx="1"/>
          </p:nvPr>
        </p:nvSpPr>
        <p:spPr>
          <a:xfrm>
            <a:off x="777240" y="740229"/>
            <a:ext cx="10659110" cy="5436734"/>
          </a:xfrm>
        </p:spPr>
        <p:txBody>
          <a:bodyPr>
            <a:normAutofit/>
          </a:bodyPr>
          <a:lstStyle/>
          <a:p>
            <a:pPr marL="0" indent="0">
              <a:buNone/>
            </a:pPr>
            <a:r>
              <a:rPr lang="en-US" sz="2400" b="1" dirty="0"/>
              <a:t>3️⃣ Reading Cookies in Express:</a:t>
            </a:r>
          </a:p>
          <a:p>
            <a:r>
              <a:rPr lang="en-US" sz="2400" b="1" dirty="0"/>
              <a:t>Using </a:t>
            </a:r>
            <a:r>
              <a:rPr lang="en-US" sz="2400" b="1" dirty="0" err="1"/>
              <a:t>req.cookies</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9C82E1A5-7770-72EC-C720-EE98E99E09BF}"/>
              </a:ext>
            </a:extLst>
          </p:cNvPr>
          <p:cNvPicPr>
            <a:picLocks noChangeAspect="1"/>
          </p:cNvPicPr>
          <p:nvPr/>
        </p:nvPicPr>
        <p:blipFill>
          <a:blip r:embed="rId2"/>
          <a:stretch>
            <a:fillRect/>
          </a:stretch>
        </p:blipFill>
        <p:spPr>
          <a:xfrm>
            <a:off x="1442923" y="1663782"/>
            <a:ext cx="8506620" cy="4619666"/>
          </a:xfrm>
          <a:prstGeom prst="rect">
            <a:avLst/>
          </a:prstGeom>
        </p:spPr>
      </p:pic>
    </p:spTree>
    <p:extLst>
      <p:ext uri="{BB962C8B-B14F-4D97-AF65-F5344CB8AC3E}">
        <p14:creationId xmlns:p14="http://schemas.microsoft.com/office/powerpoint/2010/main" val="2792005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7C28-71B4-05E7-9687-8B1228130B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1F76D-8DC7-9FE2-A4D9-3706083F475E}"/>
              </a:ext>
            </a:extLst>
          </p:cNvPr>
          <p:cNvSpPr>
            <a:spLocks noGrp="1"/>
          </p:cNvSpPr>
          <p:nvPr>
            <p:ph idx="1"/>
          </p:nvPr>
        </p:nvSpPr>
        <p:spPr>
          <a:xfrm>
            <a:off x="777240" y="740229"/>
            <a:ext cx="10659110" cy="5436734"/>
          </a:xfrm>
        </p:spPr>
        <p:txBody>
          <a:bodyPr>
            <a:normAutofit/>
          </a:bodyPr>
          <a:lstStyle/>
          <a:p>
            <a:pPr marL="0" indent="0">
              <a:buNone/>
            </a:pPr>
            <a:r>
              <a:rPr lang="en-US" sz="2400" b="1" dirty="0"/>
              <a:t>4️⃣ Deleting Cookies in Express</a:t>
            </a:r>
          </a:p>
          <a:p>
            <a:r>
              <a:rPr lang="en-US" sz="2400" b="1" dirty="0"/>
              <a:t>Using </a:t>
            </a:r>
            <a:r>
              <a:rPr lang="en-US" sz="2400" b="1" dirty="0" err="1">
                <a:solidFill>
                  <a:srgbClr val="C00000"/>
                </a:solidFill>
              </a:rPr>
              <a:t>res.clearCookie</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5FE504FD-C84F-CC29-9C2B-EC93E3306091}"/>
              </a:ext>
            </a:extLst>
          </p:cNvPr>
          <p:cNvPicPr>
            <a:picLocks noChangeAspect="1"/>
          </p:cNvPicPr>
          <p:nvPr/>
        </p:nvPicPr>
        <p:blipFill>
          <a:blip r:embed="rId2"/>
          <a:stretch>
            <a:fillRect/>
          </a:stretch>
        </p:blipFill>
        <p:spPr>
          <a:xfrm>
            <a:off x="1591209" y="2095666"/>
            <a:ext cx="8552381" cy="2666667"/>
          </a:xfrm>
          <a:prstGeom prst="rect">
            <a:avLst/>
          </a:prstGeom>
        </p:spPr>
      </p:pic>
    </p:spTree>
    <p:extLst>
      <p:ext uri="{BB962C8B-B14F-4D97-AF65-F5344CB8AC3E}">
        <p14:creationId xmlns:p14="http://schemas.microsoft.com/office/powerpoint/2010/main" val="2598905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CC482-82A4-B34C-0BA4-13F506BBFF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7DC027-6E2D-074A-62ED-E77C803336CF}"/>
              </a:ext>
            </a:extLst>
          </p:cNvPr>
          <p:cNvSpPr>
            <a:spLocks noGrp="1"/>
          </p:cNvSpPr>
          <p:nvPr>
            <p:ph idx="1"/>
          </p:nvPr>
        </p:nvSpPr>
        <p:spPr>
          <a:xfrm>
            <a:off x="777240" y="1110343"/>
            <a:ext cx="10659110" cy="5066620"/>
          </a:xfrm>
        </p:spPr>
        <p:txBody>
          <a:bodyPr>
            <a:normAutofit/>
          </a:bodyPr>
          <a:lstStyle/>
          <a:p>
            <a:pPr marL="0" indent="0">
              <a:buNone/>
            </a:pPr>
            <a:r>
              <a:rPr lang="en-US" sz="2800" b="1" dirty="0"/>
              <a:t>Note:</a:t>
            </a:r>
          </a:p>
          <a:p>
            <a:pPr marL="0" indent="0">
              <a:buNone/>
            </a:pPr>
            <a:r>
              <a:rPr lang="en-US" sz="2800" dirty="0"/>
              <a:t>In a </a:t>
            </a:r>
            <a:r>
              <a:rPr lang="en-US" sz="2800" b="1" dirty="0">
                <a:solidFill>
                  <a:srgbClr val="C00000"/>
                </a:solidFill>
              </a:rPr>
              <a:t>real-world </a:t>
            </a:r>
            <a:r>
              <a:rPr lang="en-US" sz="2800" b="1" dirty="0"/>
              <a:t>scenario</a:t>
            </a:r>
            <a:r>
              <a:rPr lang="en-US" sz="2800" dirty="0"/>
              <a:t>, users </a:t>
            </a:r>
            <a:r>
              <a:rPr lang="en-US" sz="2800" b="1" dirty="0"/>
              <a:t>don't manually visit </a:t>
            </a:r>
            <a:r>
              <a:rPr lang="en-US" sz="2800" dirty="0"/>
              <a:t>/</a:t>
            </a:r>
            <a:r>
              <a:rPr lang="en-US" sz="2800" b="1" dirty="0">
                <a:solidFill>
                  <a:srgbClr val="C00000"/>
                </a:solidFill>
              </a:rPr>
              <a:t>set-cookie</a:t>
            </a:r>
            <a:r>
              <a:rPr lang="en-US" sz="2800" dirty="0"/>
              <a:t>. Instead, cookies are usually set when a user </a:t>
            </a:r>
            <a:r>
              <a:rPr lang="en-US" sz="2800" b="1" dirty="0">
                <a:solidFill>
                  <a:srgbClr val="C00000"/>
                </a:solidFill>
              </a:rPr>
              <a:t>logs</a:t>
            </a:r>
            <a:r>
              <a:rPr lang="en-US" sz="2800" dirty="0"/>
              <a:t> in or </a:t>
            </a:r>
            <a:r>
              <a:rPr lang="en-US" sz="2800" b="1" dirty="0">
                <a:solidFill>
                  <a:srgbClr val="C00000"/>
                </a:solidFill>
              </a:rPr>
              <a:t>performs</a:t>
            </a:r>
            <a:r>
              <a:rPr lang="en-US" sz="2800" dirty="0"/>
              <a:t> some action that requires state management.</a:t>
            </a:r>
            <a:endParaRPr lang="en-IN" sz="2800" dirty="0"/>
          </a:p>
        </p:txBody>
      </p:sp>
    </p:spTree>
    <p:extLst>
      <p:ext uri="{BB962C8B-B14F-4D97-AF65-F5344CB8AC3E}">
        <p14:creationId xmlns:p14="http://schemas.microsoft.com/office/powerpoint/2010/main" val="103661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ED1C-C83C-1B70-5B1D-7A3A52CCE0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59D6E-3FD9-3A3C-146C-E22C14E3A8FD}"/>
              </a:ext>
            </a:extLst>
          </p:cNvPr>
          <p:cNvSpPr>
            <a:spLocks noGrp="1"/>
          </p:cNvSpPr>
          <p:nvPr>
            <p:ph idx="1"/>
          </p:nvPr>
        </p:nvSpPr>
        <p:spPr>
          <a:xfrm>
            <a:off x="777240" y="740229"/>
            <a:ext cx="10659110" cy="5436734"/>
          </a:xfrm>
        </p:spPr>
        <p:txBody>
          <a:bodyPr>
            <a:normAutofit/>
          </a:bodyPr>
          <a:lstStyle/>
          <a:p>
            <a:pPr marL="0" indent="0">
              <a:buNone/>
            </a:pPr>
            <a:r>
              <a:rPr lang="en-US" sz="2400" b="1" dirty="0"/>
              <a:t>Types of Request Data</a:t>
            </a:r>
          </a:p>
          <a:p>
            <a:pPr marL="457200" indent="-457200">
              <a:buFont typeface="+mj-lt"/>
              <a:buAutoNum type="arabicPeriod"/>
            </a:pPr>
            <a:r>
              <a:rPr lang="en-US" sz="2400" b="1" dirty="0"/>
              <a:t>Query Parameters (</a:t>
            </a:r>
            <a:r>
              <a:rPr lang="en-US" sz="2400" b="1" dirty="0" err="1"/>
              <a:t>req.query</a:t>
            </a:r>
            <a:r>
              <a:rPr lang="en-US" sz="2400" b="1" dirty="0"/>
              <a:t>):</a:t>
            </a:r>
          </a:p>
          <a:p>
            <a:pPr marL="0" indent="0">
              <a:buNone/>
            </a:pPr>
            <a:r>
              <a:rPr lang="en-US" sz="2400" dirty="0"/>
              <a:t>Query parameters are </a:t>
            </a:r>
            <a:r>
              <a:rPr lang="en-US" sz="2400" b="1" dirty="0"/>
              <a:t>part of the URL </a:t>
            </a:r>
            <a:r>
              <a:rPr lang="en-US" sz="2400" dirty="0"/>
              <a:t>and follow a </a:t>
            </a:r>
            <a:r>
              <a:rPr lang="en-US" sz="2400" b="1" dirty="0">
                <a:solidFill>
                  <a:srgbClr val="C00000"/>
                </a:solidFill>
              </a:rPr>
              <a:t>?key1=value1&amp;key2=value2&amp;keyn=</a:t>
            </a:r>
            <a:r>
              <a:rPr lang="en-US" sz="2400" b="1" dirty="0" err="1">
                <a:solidFill>
                  <a:srgbClr val="C00000"/>
                </a:solidFill>
              </a:rPr>
              <a:t>valuen</a:t>
            </a:r>
            <a:r>
              <a:rPr lang="en-US" sz="2400" b="1" dirty="0">
                <a:solidFill>
                  <a:srgbClr val="C00000"/>
                </a:solidFill>
              </a:rPr>
              <a:t> </a:t>
            </a:r>
            <a:r>
              <a:rPr lang="en-US" sz="2400" dirty="0"/>
              <a:t>format.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0" indent="0">
              <a:buNone/>
            </a:pPr>
            <a:endParaRPr lang="en-US" sz="2400" b="1" dirty="0"/>
          </a:p>
          <a:p>
            <a:pPr marL="0" indent="0">
              <a:buNone/>
            </a:pPr>
            <a:r>
              <a:rPr lang="en-US" sz="2400" b="1" dirty="0"/>
              <a:t>URL Example</a:t>
            </a:r>
            <a:r>
              <a:rPr lang="en-US" sz="2400" dirty="0"/>
              <a:t>: http://localhost:3000/greet</a:t>
            </a:r>
            <a:r>
              <a:rPr lang="en-US" sz="2400" b="1" dirty="0">
                <a:solidFill>
                  <a:srgbClr val="0070C0"/>
                </a:solidFill>
              </a:rPr>
              <a:t>?</a:t>
            </a:r>
            <a:r>
              <a:rPr lang="en-US" sz="2400" b="1" dirty="0">
                <a:solidFill>
                  <a:srgbClr val="C00000"/>
                </a:solidFill>
              </a:rPr>
              <a:t>name=Pramod</a:t>
            </a:r>
            <a:endParaRPr lang="en-IN" sz="2400" b="1" dirty="0">
              <a:solidFill>
                <a:srgbClr val="C00000"/>
              </a:solidFill>
            </a:endParaRPr>
          </a:p>
        </p:txBody>
      </p:sp>
      <p:pic>
        <p:nvPicPr>
          <p:cNvPr id="5" name="Picture 4">
            <a:extLst>
              <a:ext uri="{FF2B5EF4-FFF2-40B4-BE49-F238E27FC236}">
                <a16:creationId xmlns:a16="http://schemas.microsoft.com/office/drawing/2014/main" id="{FD6EB3F1-2A5B-6981-5233-E77BF223BC72}"/>
              </a:ext>
            </a:extLst>
          </p:cNvPr>
          <p:cNvPicPr>
            <a:picLocks noChangeAspect="1"/>
          </p:cNvPicPr>
          <p:nvPr/>
        </p:nvPicPr>
        <p:blipFill>
          <a:blip r:embed="rId2"/>
          <a:stretch>
            <a:fillRect/>
          </a:stretch>
        </p:blipFill>
        <p:spPr>
          <a:xfrm>
            <a:off x="620485" y="2524271"/>
            <a:ext cx="11212286" cy="1809457"/>
          </a:xfrm>
          <a:prstGeom prst="rect">
            <a:avLst/>
          </a:prstGeom>
        </p:spPr>
      </p:pic>
    </p:spTree>
    <p:extLst>
      <p:ext uri="{BB962C8B-B14F-4D97-AF65-F5344CB8AC3E}">
        <p14:creationId xmlns:p14="http://schemas.microsoft.com/office/powerpoint/2010/main" val="3138835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DE987-31AD-63B7-F69C-A75D6A1E88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06F14-A09A-7C26-2A73-70A9463131B2}"/>
              </a:ext>
            </a:extLst>
          </p:cNvPr>
          <p:cNvSpPr>
            <a:spLocks noGrp="1"/>
          </p:cNvSpPr>
          <p:nvPr>
            <p:ph idx="1"/>
          </p:nvPr>
        </p:nvSpPr>
        <p:spPr>
          <a:xfrm>
            <a:off x="679269" y="1556658"/>
            <a:ext cx="3054531" cy="1153885"/>
          </a:xfrm>
        </p:spPr>
        <p:txBody>
          <a:bodyPr>
            <a:normAutofit/>
          </a:bodyPr>
          <a:lstStyle/>
          <a:p>
            <a:pPr marL="0" indent="0">
              <a:buNone/>
            </a:pPr>
            <a:r>
              <a:rPr lang="en-US" sz="3200" b="1" dirty="0">
                <a:solidFill>
                  <a:srgbClr val="C00000"/>
                </a:solidFill>
              </a:rPr>
              <a:t>Real-World </a:t>
            </a:r>
            <a:r>
              <a:rPr lang="en-US" sz="3200" b="1" dirty="0"/>
              <a:t>Example:</a:t>
            </a:r>
            <a:endParaRPr lang="en-IN" sz="3200" b="1" dirty="0"/>
          </a:p>
        </p:txBody>
      </p:sp>
      <p:pic>
        <p:nvPicPr>
          <p:cNvPr id="4" name="Picture 3">
            <a:extLst>
              <a:ext uri="{FF2B5EF4-FFF2-40B4-BE49-F238E27FC236}">
                <a16:creationId xmlns:a16="http://schemas.microsoft.com/office/drawing/2014/main" id="{BEB0195F-4C1D-9E61-C5EC-255C23CA16D1}"/>
              </a:ext>
            </a:extLst>
          </p:cNvPr>
          <p:cNvPicPr>
            <a:picLocks noChangeAspect="1"/>
          </p:cNvPicPr>
          <p:nvPr/>
        </p:nvPicPr>
        <p:blipFill>
          <a:blip r:embed="rId2"/>
          <a:stretch>
            <a:fillRect/>
          </a:stretch>
        </p:blipFill>
        <p:spPr>
          <a:xfrm>
            <a:off x="4092774" y="0"/>
            <a:ext cx="8099226" cy="6858000"/>
          </a:xfrm>
          <a:prstGeom prst="rect">
            <a:avLst/>
          </a:prstGeom>
        </p:spPr>
      </p:pic>
      <p:pic>
        <p:nvPicPr>
          <p:cNvPr id="6" name="Picture 5">
            <a:extLst>
              <a:ext uri="{FF2B5EF4-FFF2-40B4-BE49-F238E27FC236}">
                <a16:creationId xmlns:a16="http://schemas.microsoft.com/office/drawing/2014/main" id="{1EED2AB9-ECF5-849D-7CCF-8EDCF03FED05}"/>
              </a:ext>
            </a:extLst>
          </p:cNvPr>
          <p:cNvPicPr>
            <a:picLocks noChangeAspect="1"/>
          </p:cNvPicPr>
          <p:nvPr/>
        </p:nvPicPr>
        <p:blipFill>
          <a:blip r:embed="rId3"/>
          <a:stretch>
            <a:fillRect/>
          </a:stretch>
        </p:blipFill>
        <p:spPr>
          <a:xfrm>
            <a:off x="460635" y="3610282"/>
            <a:ext cx="3054532" cy="1475397"/>
          </a:xfrm>
          <a:prstGeom prst="rect">
            <a:avLst/>
          </a:prstGeom>
        </p:spPr>
      </p:pic>
    </p:spTree>
    <p:extLst>
      <p:ext uri="{BB962C8B-B14F-4D97-AF65-F5344CB8AC3E}">
        <p14:creationId xmlns:p14="http://schemas.microsoft.com/office/powerpoint/2010/main" val="1372233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F5FF8-C1DB-374C-8BA7-51DE04DF81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D656A4-3F50-3BB7-E645-4D658BCA2355}"/>
              </a:ext>
            </a:extLst>
          </p:cNvPr>
          <p:cNvSpPr>
            <a:spLocks noGrp="1"/>
          </p:cNvSpPr>
          <p:nvPr>
            <p:ph idx="1"/>
          </p:nvPr>
        </p:nvSpPr>
        <p:spPr>
          <a:xfrm>
            <a:off x="777240" y="740229"/>
            <a:ext cx="10659110" cy="5436734"/>
          </a:xfrm>
        </p:spPr>
        <p:txBody>
          <a:bodyPr>
            <a:normAutofit/>
          </a:bodyPr>
          <a:lstStyle/>
          <a:p>
            <a:pPr marL="0" indent="0" algn="ctr">
              <a:buNone/>
            </a:pPr>
            <a:r>
              <a:rPr lang="en-IN" sz="2800" b="1" kern="100" dirty="0">
                <a:latin typeface="Aptos" panose="020B0004020202020204" pitchFamily="34" charset="0"/>
                <a:cs typeface="Times New Roman" panose="02020603050405020304" pitchFamily="18" charset="0"/>
              </a:rPr>
              <a:t>Alternative </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to Cookies: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Local</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&amp;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Session</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p>
          <a:p>
            <a:pPr marL="0" indent="0">
              <a:buNone/>
            </a:pPr>
            <a:endParaRPr lang="en-IN" sz="2800" b="1" dirty="0"/>
          </a:p>
        </p:txBody>
      </p:sp>
      <p:graphicFrame>
        <p:nvGraphicFramePr>
          <p:cNvPr id="4" name="Table 3">
            <a:extLst>
              <a:ext uri="{FF2B5EF4-FFF2-40B4-BE49-F238E27FC236}">
                <a16:creationId xmlns:a16="http://schemas.microsoft.com/office/drawing/2014/main" id="{9D0CEA35-5305-DEAD-7ED5-B3C6778E23CB}"/>
              </a:ext>
            </a:extLst>
          </p:cNvPr>
          <p:cNvGraphicFramePr>
            <a:graphicFrameLocks noGrp="1"/>
          </p:cNvGraphicFramePr>
          <p:nvPr>
            <p:extLst>
              <p:ext uri="{D42A27DB-BD31-4B8C-83A1-F6EECF244321}">
                <p14:modId xmlns:p14="http://schemas.microsoft.com/office/powerpoint/2010/main" val="2740496144"/>
              </p:ext>
            </p:extLst>
          </p:nvPr>
        </p:nvGraphicFramePr>
        <p:xfrm>
          <a:off x="864507" y="1459457"/>
          <a:ext cx="10659110" cy="4375286"/>
        </p:xfrm>
        <a:graphic>
          <a:graphicData uri="http://schemas.openxmlformats.org/drawingml/2006/table">
            <a:tbl>
              <a:tblPr firstRow="1" firstCol="1" bandRow="1">
                <a:tableStyleId>{5C22544A-7EE6-4342-B048-85BDC9FD1C3A}</a:tableStyleId>
              </a:tblPr>
              <a:tblGrid>
                <a:gridCol w="2068549">
                  <a:extLst>
                    <a:ext uri="{9D8B030D-6E8A-4147-A177-3AD203B41FA5}">
                      <a16:colId xmlns:a16="http://schemas.microsoft.com/office/drawing/2014/main" val="50931149"/>
                    </a:ext>
                  </a:extLst>
                </a:gridCol>
                <a:gridCol w="3057264">
                  <a:extLst>
                    <a:ext uri="{9D8B030D-6E8A-4147-A177-3AD203B41FA5}">
                      <a16:colId xmlns:a16="http://schemas.microsoft.com/office/drawing/2014/main" val="3992249844"/>
                    </a:ext>
                  </a:extLst>
                </a:gridCol>
                <a:gridCol w="2652937">
                  <a:extLst>
                    <a:ext uri="{9D8B030D-6E8A-4147-A177-3AD203B41FA5}">
                      <a16:colId xmlns:a16="http://schemas.microsoft.com/office/drawing/2014/main" val="3651897979"/>
                    </a:ext>
                  </a:extLst>
                </a:gridCol>
                <a:gridCol w="2880360">
                  <a:extLst>
                    <a:ext uri="{9D8B030D-6E8A-4147-A177-3AD203B41FA5}">
                      <a16:colId xmlns:a16="http://schemas.microsoft.com/office/drawing/2014/main" val="938204709"/>
                    </a:ext>
                  </a:extLst>
                </a:gridCol>
              </a:tblGrid>
              <a:tr h="466942">
                <a:tc>
                  <a:txBody>
                    <a:bodyPr/>
                    <a:lstStyle/>
                    <a:p>
                      <a:pPr>
                        <a:lnSpc>
                          <a:spcPct val="107000"/>
                        </a:lnSpc>
                        <a:spcAft>
                          <a:spcPts val="800"/>
                        </a:spcAft>
                      </a:pPr>
                      <a:r>
                        <a:rPr lang="en-IN" sz="2400" kern="100">
                          <a:effectLst/>
                        </a:rPr>
                        <a:t>Feature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Cookies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Local Storage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Session Storage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20391"/>
                  </a:ext>
                </a:extLst>
              </a:tr>
              <a:tr h="466942">
                <a:tc>
                  <a:txBody>
                    <a:bodyPr/>
                    <a:lstStyle/>
                    <a:p>
                      <a:pPr>
                        <a:lnSpc>
                          <a:spcPct val="107000"/>
                        </a:lnSpc>
                        <a:spcAft>
                          <a:spcPts val="800"/>
                        </a:spcAft>
                      </a:pPr>
                      <a:r>
                        <a:rPr lang="en-IN" sz="2400" kern="100">
                          <a:effectLst/>
                        </a:rPr>
                        <a:t>Storage Limit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~4KB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85841"/>
                  </a:ext>
                </a:extLst>
              </a:tr>
              <a:tr h="951553">
                <a:tc>
                  <a:txBody>
                    <a:bodyPr/>
                    <a:lstStyle/>
                    <a:p>
                      <a:pPr>
                        <a:lnSpc>
                          <a:spcPct val="107000"/>
                        </a:lnSpc>
                        <a:spcAft>
                          <a:spcPts val="800"/>
                        </a:spcAft>
                      </a:pPr>
                      <a:r>
                        <a:rPr lang="en-IN" sz="2400" kern="100">
                          <a:effectLst/>
                        </a:rPr>
                        <a:t>Expiry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set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No expiry (unless deleted)</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Cleared when the session ends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516594"/>
                  </a:ext>
                </a:extLst>
              </a:tr>
              <a:tr h="951553">
                <a:tc>
                  <a:txBody>
                    <a:bodyPr/>
                    <a:lstStyle/>
                    <a:p>
                      <a:pPr>
                        <a:lnSpc>
                          <a:spcPct val="107000"/>
                        </a:lnSpc>
                        <a:spcAft>
                          <a:spcPts val="800"/>
                        </a:spcAft>
                      </a:pPr>
                      <a:r>
                        <a:rPr lang="en-IN" sz="2400" kern="100">
                          <a:effectLst/>
                        </a:rPr>
                        <a:t>Accessibility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Sent with requests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3542144"/>
                  </a:ext>
                </a:extLst>
              </a:tr>
              <a:tr h="1538296">
                <a:tc>
                  <a:txBody>
                    <a:bodyPr/>
                    <a:lstStyle/>
                    <a:p>
                      <a:pPr>
                        <a:lnSpc>
                          <a:spcPct val="107000"/>
                        </a:lnSpc>
                        <a:spcAft>
                          <a:spcPts val="800"/>
                        </a:spcAft>
                      </a:pPr>
                      <a:r>
                        <a:rPr lang="en-IN" sz="2400" kern="100">
                          <a:effectLst/>
                        </a:rPr>
                        <a:t>Security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vulnerable to XSS (Cross-Site Scripting)</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Less vulnerable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Less vulnerable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231823"/>
                  </a:ext>
                </a:extLst>
              </a:tr>
            </a:tbl>
          </a:graphicData>
        </a:graphic>
      </p:graphicFrame>
    </p:spTree>
    <p:extLst>
      <p:ext uri="{BB962C8B-B14F-4D97-AF65-F5344CB8AC3E}">
        <p14:creationId xmlns:p14="http://schemas.microsoft.com/office/powerpoint/2010/main" val="2501668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E6685-7B39-68E0-1A2B-EA30784286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2C468-3BED-B514-78DD-3F86B767E8A5}"/>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7172" name="Picture 4" descr="Qu'est ce qu'une API ? Les 3 meilleurs articles sur les API - IT SOCIAL">
            <a:extLst>
              <a:ext uri="{FF2B5EF4-FFF2-40B4-BE49-F238E27FC236}">
                <a16:creationId xmlns:a16="http://schemas.microsoft.com/office/drawing/2014/main" id="{4532E074-1A2E-1EEF-21E6-E32939FC4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258"/>
            <a:ext cx="12192000" cy="723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429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81EE8-AC11-B520-D93E-45CB98893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BD98F6-D9B5-96E2-4A09-5BA64ADB3009}"/>
              </a:ext>
            </a:extLst>
          </p:cNvPr>
          <p:cNvSpPr>
            <a:spLocks noGrp="1"/>
          </p:cNvSpPr>
          <p:nvPr>
            <p:ph idx="1"/>
          </p:nvPr>
        </p:nvSpPr>
        <p:spPr>
          <a:xfrm>
            <a:off x="904831" y="1275907"/>
            <a:ext cx="10659110" cy="3189767"/>
          </a:xfrm>
        </p:spPr>
        <p:txBody>
          <a:bodyPr>
            <a:normAutofit/>
          </a:bodyPr>
          <a:lstStyle/>
          <a:p>
            <a:pPr marL="0" indent="0">
              <a:buNone/>
            </a:pPr>
            <a:r>
              <a:rPr lang="en-US" sz="3200" b="1" dirty="0"/>
              <a:t>What is an API?</a:t>
            </a:r>
          </a:p>
          <a:p>
            <a:pPr marL="0" indent="0">
              <a:buNone/>
            </a:pPr>
            <a:r>
              <a:rPr lang="en-US" sz="2800" dirty="0"/>
              <a:t>API (</a:t>
            </a:r>
            <a:r>
              <a:rPr lang="en-US" sz="2800" b="1" dirty="0">
                <a:solidFill>
                  <a:srgbClr val="C00000"/>
                </a:solidFill>
              </a:rPr>
              <a:t>Application Programming Interface</a:t>
            </a:r>
            <a:r>
              <a:rPr lang="en-US" sz="2800" dirty="0"/>
              <a:t>) is a set of </a:t>
            </a:r>
            <a:r>
              <a:rPr lang="en-US" sz="2800" b="1" dirty="0">
                <a:solidFill>
                  <a:srgbClr val="C00000"/>
                </a:solidFill>
              </a:rPr>
              <a:t>rules</a:t>
            </a:r>
            <a:r>
              <a:rPr lang="en-US" sz="2800" dirty="0"/>
              <a:t> and </a:t>
            </a:r>
            <a:r>
              <a:rPr lang="en-US" sz="2800" b="1" dirty="0">
                <a:solidFill>
                  <a:srgbClr val="C00000"/>
                </a:solidFill>
              </a:rPr>
              <a:t>protocols</a:t>
            </a:r>
            <a:r>
              <a:rPr lang="en-US" sz="2800" dirty="0"/>
              <a:t> that allows </a:t>
            </a:r>
            <a:r>
              <a:rPr lang="en-US" sz="2800" b="1" dirty="0">
                <a:solidFill>
                  <a:srgbClr val="0070C0"/>
                </a:solidFill>
              </a:rPr>
              <a:t>different</a:t>
            </a:r>
            <a:r>
              <a:rPr lang="en-US" sz="2800" dirty="0"/>
              <a:t> </a:t>
            </a:r>
            <a:r>
              <a:rPr lang="en-US" sz="2800" b="1" dirty="0">
                <a:solidFill>
                  <a:srgbClr val="0070C0"/>
                </a:solidFill>
              </a:rPr>
              <a:t>software</a:t>
            </a:r>
            <a:r>
              <a:rPr lang="en-US" sz="2800" dirty="0"/>
              <a:t> </a:t>
            </a:r>
            <a:r>
              <a:rPr lang="en-US" sz="2800" b="1" dirty="0">
                <a:solidFill>
                  <a:srgbClr val="0070C0"/>
                </a:solidFill>
              </a:rPr>
              <a:t>applications</a:t>
            </a:r>
            <a:r>
              <a:rPr lang="en-US" sz="2800" dirty="0"/>
              <a:t> to </a:t>
            </a:r>
            <a:r>
              <a:rPr lang="en-US" sz="2800" b="1" dirty="0">
                <a:solidFill>
                  <a:srgbClr val="C00000"/>
                </a:solidFill>
              </a:rPr>
              <a:t>communicate</a:t>
            </a:r>
            <a:r>
              <a:rPr lang="en-US" sz="2800" dirty="0"/>
              <a:t> </a:t>
            </a:r>
            <a:r>
              <a:rPr lang="en-US" sz="2800" b="1" dirty="0"/>
              <a:t>with each other</a:t>
            </a:r>
            <a:r>
              <a:rPr lang="en-US" sz="2800" dirty="0"/>
              <a:t>. It defines how requests and responses should be structured, enabling seamless data exchange between systems.</a:t>
            </a:r>
            <a:endParaRPr lang="en-IN" sz="2800" dirty="0"/>
          </a:p>
        </p:txBody>
      </p:sp>
    </p:spTree>
    <p:extLst>
      <p:ext uri="{BB962C8B-B14F-4D97-AF65-F5344CB8AC3E}">
        <p14:creationId xmlns:p14="http://schemas.microsoft.com/office/powerpoint/2010/main" val="1455896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5C11-2C23-2EE3-AC92-2201D8162038}"/>
            </a:ext>
          </a:extLst>
        </p:cNvPr>
        <p:cNvGrpSpPr/>
        <p:nvPr/>
      </p:nvGrpSpPr>
      <p:grpSpPr>
        <a:xfrm>
          <a:off x="0" y="0"/>
          <a:ext cx="0" cy="0"/>
          <a:chOff x="0" y="0"/>
          <a:chExt cx="0" cy="0"/>
        </a:xfrm>
      </p:grpSpPr>
      <p:pic>
        <p:nvPicPr>
          <p:cNvPr id="6146" name="Picture 2" descr="What is an API (Application Programming Interface) - GeeksforGeeks">
            <a:extLst>
              <a:ext uri="{FF2B5EF4-FFF2-40B4-BE49-F238E27FC236}">
                <a16:creationId xmlns:a16="http://schemas.microsoft.com/office/drawing/2014/main" id="{D7988F47-DBC3-1C9F-ED32-21346894F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41" y="710633"/>
            <a:ext cx="11567517" cy="543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058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21C9-F45B-539A-D229-24027C524C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A6C2D-6331-F91B-95C9-7B5FF4A13610}"/>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of an API:</a:t>
            </a:r>
          </a:p>
          <a:p>
            <a:pPr marL="0" indent="0">
              <a:buNone/>
            </a:pPr>
            <a:r>
              <a:rPr lang="en-US" sz="2400" dirty="0"/>
              <a:t>Let’s say you are using a </a:t>
            </a:r>
            <a:r>
              <a:rPr lang="en-US" sz="2400" b="1" dirty="0">
                <a:solidFill>
                  <a:srgbClr val="C00000"/>
                </a:solidFill>
              </a:rPr>
              <a:t>weather application </a:t>
            </a:r>
            <a:r>
              <a:rPr lang="en-US" sz="2400" dirty="0"/>
              <a:t>on your phone to check the </a:t>
            </a:r>
            <a:r>
              <a:rPr lang="en-US" sz="2400" b="1" dirty="0"/>
              <a:t>temperature</a:t>
            </a:r>
            <a:r>
              <a:rPr lang="en-US" sz="2400" dirty="0"/>
              <a:t>. The app itself </a:t>
            </a:r>
            <a:r>
              <a:rPr lang="en-US" sz="2400" b="1" dirty="0"/>
              <a:t>doesn’t generate the weather data</a:t>
            </a:r>
            <a:r>
              <a:rPr lang="en-US" sz="2400" dirty="0"/>
              <a:t>; instead, it fetches data from a </a:t>
            </a:r>
            <a:r>
              <a:rPr lang="en-US" sz="2400" b="1" dirty="0">
                <a:solidFill>
                  <a:srgbClr val="C00000"/>
                </a:solidFill>
              </a:rPr>
              <a:t>weather API</a:t>
            </a:r>
            <a:r>
              <a:rPr lang="en-US" sz="2400" dirty="0"/>
              <a:t>, such as </a:t>
            </a:r>
            <a:r>
              <a:rPr lang="en-US" sz="2400" b="1" dirty="0" err="1"/>
              <a:t>OpenWeather</a:t>
            </a:r>
            <a:r>
              <a:rPr lang="en-US" sz="2400" dirty="0"/>
              <a:t> API.</a:t>
            </a:r>
          </a:p>
          <a:p>
            <a:pPr marL="0" indent="0">
              <a:buNone/>
            </a:pPr>
            <a:endParaRPr lang="en-US" sz="2400" dirty="0"/>
          </a:p>
          <a:p>
            <a:pPr marL="0" indent="0">
              <a:buNone/>
            </a:pPr>
            <a:r>
              <a:rPr lang="en-US" sz="2400" b="1" dirty="0"/>
              <a:t>How it works:</a:t>
            </a:r>
          </a:p>
          <a:p>
            <a:r>
              <a:rPr lang="en-US" sz="2400" dirty="0"/>
              <a:t>The mobile app </a:t>
            </a:r>
            <a:r>
              <a:rPr lang="en-US" sz="2400" b="1" dirty="0">
                <a:solidFill>
                  <a:srgbClr val="C00000"/>
                </a:solidFill>
              </a:rPr>
              <a:t>sends a request </a:t>
            </a:r>
            <a:r>
              <a:rPr lang="en-US" sz="2400" dirty="0"/>
              <a:t>to the API with a city name (e.g., Bangalore).</a:t>
            </a:r>
          </a:p>
          <a:p>
            <a:r>
              <a:rPr lang="en-US" sz="2400" dirty="0"/>
              <a:t>The API </a:t>
            </a:r>
            <a:r>
              <a:rPr lang="en-US" sz="2400" b="1" dirty="0">
                <a:solidFill>
                  <a:srgbClr val="C00000"/>
                </a:solidFill>
              </a:rPr>
              <a:t>processes this request </a:t>
            </a:r>
            <a:r>
              <a:rPr lang="en-US" sz="2400" dirty="0"/>
              <a:t>and </a:t>
            </a:r>
            <a:r>
              <a:rPr lang="en-US" sz="2400" b="1" dirty="0">
                <a:solidFill>
                  <a:srgbClr val="C00000"/>
                </a:solidFill>
              </a:rPr>
              <a:t>fetches the weather details</a:t>
            </a:r>
            <a:r>
              <a:rPr lang="en-US" sz="2400" b="1" dirty="0"/>
              <a:t> from its database</a:t>
            </a:r>
            <a:r>
              <a:rPr lang="en-US" sz="2400" dirty="0"/>
              <a:t>.</a:t>
            </a:r>
          </a:p>
          <a:p>
            <a:r>
              <a:rPr lang="en-US" sz="2400" dirty="0"/>
              <a:t>The </a:t>
            </a:r>
            <a:r>
              <a:rPr lang="en-US" sz="2400" b="1" dirty="0">
                <a:solidFill>
                  <a:srgbClr val="C00000"/>
                </a:solidFill>
              </a:rPr>
              <a:t>API sends the response back </a:t>
            </a:r>
            <a:r>
              <a:rPr lang="en-US" sz="2400" dirty="0"/>
              <a:t>to the app in </a:t>
            </a:r>
            <a:r>
              <a:rPr lang="en-US" sz="2400" b="1" dirty="0"/>
              <a:t>a structured format </a:t>
            </a:r>
            <a:r>
              <a:rPr lang="en-US" sz="2400" dirty="0"/>
              <a:t>(usually JSON).</a:t>
            </a:r>
          </a:p>
          <a:p>
            <a:r>
              <a:rPr lang="en-US" sz="2400" dirty="0"/>
              <a:t>The app </a:t>
            </a:r>
            <a:r>
              <a:rPr lang="en-US" sz="2400" b="1" dirty="0">
                <a:solidFill>
                  <a:srgbClr val="C00000"/>
                </a:solidFill>
              </a:rPr>
              <a:t>displays the weather details </a:t>
            </a:r>
            <a:r>
              <a:rPr lang="en-US" sz="2400" dirty="0"/>
              <a:t>to the user.</a:t>
            </a:r>
            <a:endParaRPr lang="en-IN" sz="2400" dirty="0"/>
          </a:p>
        </p:txBody>
      </p:sp>
    </p:spTree>
    <p:extLst>
      <p:ext uri="{BB962C8B-B14F-4D97-AF65-F5344CB8AC3E}">
        <p14:creationId xmlns:p14="http://schemas.microsoft.com/office/powerpoint/2010/main" val="2805087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F9E0B-861A-6C22-7BB1-88F8DF3CA5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551F4-E930-B878-D014-1116C97D9BE0}"/>
              </a:ext>
            </a:extLst>
          </p:cNvPr>
          <p:cNvSpPr>
            <a:spLocks noGrp="1"/>
          </p:cNvSpPr>
          <p:nvPr>
            <p:ph idx="1"/>
          </p:nvPr>
        </p:nvSpPr>
        <p:spPr>
          <a:xfrm>
            <a:off x="777240" y="1010093"/>
            <a:ext cx="10659110" cy="5166870"/>
          </a:xfrm>
        </p:spPr>
        <p:txBody>
          <a:bodyPr>
            <a:normAutofit/>
          </a:bodyPr>
          <a:lstStyle/>
          <a:p>
            <a:pPr marL="0" indent="0">
              <a:buNone/>
            </a:pPr>
            <a:r>
              <a:rPr lang="en-IN" sz="3200" b="1" dirty="0"/>
              <a:t>Types of APIs:</a:t>
            </a:r>
          </a:p>
          <a:p>
            <a:pPr marL="457200" indent="-457200">
              <a:buFont typeface="+mj-lt"/>
              <a:buAutoNum type="arabicPeriod"/>
            </a:pPr>
            <a:r>
              <a:rPr lang="en-IN" sz="2800" b="1" dirty="0"/>
              <a:t>REST API (Representational State Transfer) </a:t>
            </a:r>
            <a:r>
              <a:rPr lang="en-IN" sz="2800" dirty="0"/>
              <a:t>– Uses </a:t>
            </a:r>
            <a:r>
              <a:rPr lang="en-IN" sz="2800" b="1" dirty="0">
                <a:solidFill>
                  <a:srgbClr val="C00000"/>
                </a:solidFill>
              </a:rPr>
              <a:t>HTTP</a:t>
            </a:r>
            <a:r>
              <a:rPr lang="en-IN" sz="2800" dirty="0"/>
              <a:t> </a:t>
            </a:r>
            <a:r>
              <a:rPr lang="en-IN" sz="2800" b="1" dirty="0">
                <a:solidFill>
                  <a:srgbClr val="C00000"/>
                </a:solidFill>
              </a:rPr>
              <a:t>requests</a:t>
            </a:r>
            <a:r>
              <a:rPr lang="en-IN" sz="2800" dirty="0"/>
              <a:t> like GET, POST, PUT, DELETE.</a:t>
            </a:r>
          </a:p>
          <a:p>
            <a:pPr marL="457200" indent="-457200">
              <a:buFont typeface="+mj-lt"/>
              <a:buAutoNum type="arabicPeriod"/>
            </a:pPr>
            <a:r>
              <a:rPr lang="en-IN" sz="2800" b="1" dirty="0"/>
              <a:t>SOAP API (Simple Object Access Protocol) </a:t>
            </a:r>
            <a:r>
              <a:rPr lang="en-IN" sz="2800" dirty="0"/>
              <a:t>– Uses </a:t>
            </a:r>
            <a:r>
              <a:rPr lang="en-IN" sz="2800" b="1" dirty="0">
                <a:solidFill>
                  <a:srgbClr val="C00000"/>
                </a:solidFill>
              </a:rPr>
              <a:t>XML</a:t>
            </a:r>
            <a:r>
              <a:rPr lang="en-IN" sz="2800" dirty="0"/>
              <a:t> </a:t>
            </a:r>
            <a:r>
              <a:rPr lang="en-IN" sz="2800" b="1" dirty="0">
                <a:solidFill>
                  <a:srgbClr val="C00000"/>
                </a:solidFill>
              </a:rPr>
              <a:t>messaging</a:t>
            </a:r>
            <a:r>
              <a:rPr lang="en-IN" sz="2800" dirty="0"/>
              <a:t>.</a:t>
            </a:r>
          </a:p>
          <a:p>
            <a:pPr marL="457200" indent="-457200">
              <a:buFont typeface="+mj-lt"/>
              <a:buAutoNum type="arabicPeriod"/>
            </a:pPr>
            <a:r>
              <a:rPr lang="en-IN" sz="2800" b="1" dirty="0" err="1"/>
              <a:t>GraphQL</a:t>
            </a:r>
            <a:r>
              <a:rPr lang="en-IN" sz="2800" b="1" dirty="0"/>
              <a:t> API </a:t>
            </a:r>
            <a:r>
              <a:rPr lang="en-IN" sz="2800" dirty="0"/>
              <a:t>– Allows clients to request </a:t>
            </a:r>
            <a:r>
              <a:rPr lang="en-IN" sz="2800" b="1" dirty="0">
                <a:solidFill>
                  <a:srgbClr val="C00000"/>
                </a:solidFill>
              </a:rPr>
              <a:t>only the data </a:t>
            </a:r>
            <a:r>
              <a:rPr lang="en-IN" sz="2800" dirty="0"/>
              <a:t>they need.</a:t>
            </a:r>
          </a:p>
          <a:p>
            <a:pPr marL="457200" indent="-457200">
              <a:buFont typeface="+mj-lt"/>
              <a:buAutoNum type="arabicPeriod"/>
            </a:pPr>
            <a:r>
              <a:rPr lang="en-IN" sz="2800" b="1" dirty="0"/>
              <a:t>WebSocket API </a:t>
            </a:r>
            <a:r>
              <a:rPr lang="en-IN" sz="2800" dirty="0"/>
              <a:t>– Used for </a:t>
            </a:r>
            <a:r>
              <a:rPr lang="en-IN" sz="2800" b="1" dirty="0">
                <a:solidFill>
                  <a:srgbClr val="C00000"/>
                </a:solidFill>
              </a:rPr>
              <a:t>real-time communication</a:t>
            </a:r>
            <a:r>
              <a:rPr lang="en-IN" sz="2800" dirty="0"/>
              <a:t>.</a:t>
            </a:r>
          </a:p>
        </p:txBody>
      </p:sp>
    </p:spTree>
    <p:extLst>
      <p:ext uri="{BB962C8B-B14F-4D97-AF65-F5344CB8AC3E}">
        <p14:creationId xmlns:p14="http://schemas.microsoft.com/office/powerpoint/2010/main" val="41341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50F9BA-8BE2-AF1D-78A1-924802D1C33C}"/>
            </a:ext>
          </a:extLst>
        </p:cNvPr>
        <p:cNvGrpSpPr/>
        <p:nvPr/>
      </p:nvGrpSpPr>
      <p:grpSpPr>
        <a:xfrm>
          <a:off x="0" y="0"/>
          <a:ext cx="0" cy="0"/>
          <a:chOff x="0" y="0"/>
          <a:chExt cx="0" cy="0"/>
        </a:xfrm>
      </p:grpSpPr>
      <p:sp useBgFill="1">
        <p:nvSpPr>
          <p:cNvPr id="9239" name="Rectangle 9238">
            <a:extLst>
              <a:ext uri="{FF2B5EF4-FFF2-40B4-BE49-F238E27FC236}">
                <a16:creationId xmlns:a16="http://schemas.microsoft.com/office/drawing/2014/main" id="{2BAAE733-5830-4749-BF05-48553257C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Rectangle 9240">
            <a:extLst>
              <a:ext uri="{FF2B5EF4-FFF2-40B4-BE49-F238E27FC236}">
                <a16:creationId xmlns:a16="http://schemas.microsoft.com/office/drawing/2014/main" id="{22850350-D759-47A0-A2FA-8B445C6D9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7C23DFE8-E26E-5EF3-AD3C-FAD7D632297A}"/>
              </a:ext>
            </a:extLst>
          </p:cNvPr>
          <p:cNvSpPr>
            <a:spLocks noGrp="1"/>
          </p:cNvSpPr>
          <p:nvPr>
            <p:ph idx="1"/>
          </p:nvPr>
        </p:nvSpPr>
        <p:spPr>
          <a:xfrm>
            <a:off x="470253" y="1414741"/>
            <a:ext cx="5419425" cy="3859084"/>
          </a:xfrm>
        </p:spPr>
        <p:txBody>
          <a:bodyPr anchor="t">
            <a:normAutofit/>
          </a:bodyPr>
          <a:lstStyle/>
          <a:p>
            <a:pPr marL="0" marR="0" indent="0">
              <a:buNone/>
            </a:pPr>
            <a:r>
              <a:rPr lang="en-US" sz="2400" b="1" dirty="0">
                <a:effectLst/>
                <a:latin typeface="Calibri" panose="020F0502020204030204" pitchFamily="34" charset="0"/>
              </a:rPr>
              <a:t>REST API:</a:t>
            </a:r>
          </a:p>
          <a:p>
            <a:r>
              <a:rPr lang="en-US" sz="2400" b="1" dirty="0">
                <a:effectLst/>
                <a:latin typeface="Calibri" panose="020F0502020204030204" pitchFamily="34" charset="0"/>
              </a:rPr>
              <a:t>REST (Representational State Transfer) </a:t>
            </a:r>
            <a:r>
              <a:rPr lang="en-US" sz="2400" dirty="0">
                <a:effectLst/>
                <a:latin typeface="Calibri" panose="020F0502020204030204" pitchFamily="34" charset="0"/>
              </a:rPr>
              <a:t>is a </a:t>
            </a:r>
            <a:r>
              <a:rPr lang="en-US" sz="2400" b="1" dirty="0">
                <a:solidFill>
                  <a:srgbClr val="C00000"/>
                </a:solidFill>
                <a:effectLst/>
                <a:latin typeface="Calibri" panose="020F0502020204030204" pitchFamily="34" charset="0"/>
              </a:rPr>
              <a:t>web service </a:t>
            </a:r>
            <a:r>
              <a:rPr lang="en-US" sz="2400" dirty="0">
                <a:effectLst/>
                <a:latin typeface="Calibri" panose="020F0502020204030204" pitchFamily="34" charset="0"/>
              </a:rPr>
              <a:t>that follows </a:t>
            </a:r>
            <a:r>
              <a:rPr lang="en-US" sz="2400" b="1" dirty="0">
                <a:solidFill>
                  <a:srgbClr val="0070C0"/>
                </a:solidFill>
                <a:effectLst/>
                <a:latin typeface="Calibri" panose="020F0502020204030204" pitchFamily="34" charset="0"/>
              </a:rPr>
              <a:t>REST</a:t>
            </a:r>
            <a:r>
              <a:rPr lang="en-US" sz="2400" dirty="0">
                <a:solidFill>
                  <a:srgbClr val="0070C0"/>
                </a:solidFill>
                <a:effectLst/>
                <a:latin typeface="Calibri" panose="020F0502020204030204" pitchFamily="34" charset="0"/>
              </a:rPr>
              <a:t> </a:t>
            </a:r>
            <a:r>
              <a:rPr lang="en-US" sz="2400" b="1" dirty="0">
                <a:solidFill>
                  <a:srgbClr val="0070C0"/>
                </a:solidFill>
                <a:effectLst/>
                <a:latin typeface="Calibri" panose="020F0502020204030204" pitchFamily="34" charset="0"/>
              </a:rPr>
              <a:t>principles</a:t>
            </a:r>
            <a:r>
              <a:rPr lang="en-US" sz="2400" dirty="0">
                <a:solidFill>
                  <a:srgbClr val="0070C0"/>
                </a:solidFill>
                <a:effectLst/>
                <a:latin typeface="Calibri" panose="020F0502020204030204" pitchFamily="34" charset="0"/>
              </a:rPr>
              <a:t> </a:t>
            </a:r>
            <a:r>
              <a:rPr lang="en-US" sz="2400" dirty="0">
                <a:effectLst/>
                <a:latin typeface="Calibri" panose="020F0502020204030204" pitchFamily="34" charset="0"/>
              </a:rPr>
              <a:t>to enable </a:t>
            </a:r>
            <a:r>
              <a:rPr lang="en-US" sz="2400" b="1" dirty="0">
                <a:effectLst/>
                <a:latin typeface="Calibri" panose="020F0502020204030204" pitchFamily="34" charset="0"/>
              </a:rPr>
              <a:t>communication between </a:t>
            </a:r>
            <a:r>
              <a:rPr lang="en-US" sz="2400" b="1" dirty="0">
                <a:solidFill>
                  <a:srgbClr val="C00000"/>
                </a:solidFill>
                <a:effectLst/>
                <a:latin typeface="Calibri" panose="020F0502020204030204" pitchFamily="34" charset="0"/>
              </a:rPr>
              <a:t>client</a:t>
            </a:r>
            <a:r>
              <a:rPr lang="en-US" sz="2400" dirty="0">
                <a:effectLst/>
                <a:latin typeface="Calibri" panose="020F0502020204030204" pitchFamily="34" charset="0"/>
              </a:rPr>
              <a:t> and </a:t>
            </a:r>
            <a:r>
              <a:rPr lang="en-US" sz="2400" b="1" dirty="0">
                <a:solidFill>
                  <a:srgbClr val="C00000"/>
                </a:solidFill>
                <a:effectLst/>
                <a:latin typeface="Calibri" panose="020F0502020204030204" pitchFamily="34" charset="0"/>
              </a:rPr>
              <a:t>server</a:t>
            </a:r>
            <a:endParaRPr lang="en-US" sz="2400" b="1" dirty="0">
              <a:solidFill>
                <a:srgbClr val="C00000"/>
              </a:solidFill>
              <a:latin typeface="Calibri" panose="020F0502020204030204" pitchFamily="34" charset="0"/>
            </a:endParaRPr>
          </a:p>
          <a:p>
            <a:r>
              <a:rPr lang="en-US" sz="2400" dirty="0">
                <a:effectLst/>
                <a:latin typeface="Calibri" panose="020F0502020204030204" pitchFamily="34" charset="0"/>
              </a:rPr>
              <a:t>REST is an </a:t>
            </a:r>
            <a:r>
              <a:rPr lang="en-US" sz="2400" b="1" dirty="0">
                <a:solidFill>
                  <a:srgbClr val="C00000"/>
                </a:solidFill>
                <a:effectLst/>
                <a:latin typeface="Calibri" panose="020F0502020204030204" pitchFamily="34" charset="0"/>
              </a:rPr>
              <a:t>architectural style </a:t>
            </a:r>
            <a:r>
              <a:rPr lang="en-US" sz="2400" dirty="0">
                <a:effectLst/>
                <a:latin typeface="Calibri" panose="020F0502020204030204" pitchFamily="34" charset="0"/>
              </a:rPr>
              <a:t>for </a:t>
            </a:r>
            <a:r>
              <a:rPr lang="en-US" sz="2400" b="1" dirty="0">
                <a:effectLst/>
                <a:latin typeface="Calibri" panose="020F0502020204030204" pitchFamily="34" charset="0"/>
              </a:rPr>
              <a:t>designing networked applications</a:t>
            </a:r>
            <a:r>
              <a:rPr lang="en-US" sz="2400" dirty="0">
                <a:effectLst/>
                <a:latin typeface="Calibri" panose="020F0502020204030204" pitchFamily="34" charset="0"/>
              </a:rPr>
              <a:t>. It relies on a </a:t>
            </a:r>
            <a:r>
              <a:rPr lang="en-US" sz="2400" b="1" dirty="0">
                <a:solidFill>
                  <a:srgbClr val="C00000"/>
                </a:solidFill>
                <a:effectLst/>
                <a:latin typeface="Calibri" panose="020F0502020204030204" pitchFamily="34" charset="0"/>
              </a:rPr>
              <a:t>stateless</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client-server</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cacheable</a:t>
            </a:r>
            <a:r>
              <a:rPr lang="en-US" sz="2400" dirty="0">
                <a:effectLst/>
                <a:latin typeface="Calibri" panose="020F0502020204030204" pitchFamily="34" charset="0"/>
              </a:rPr>
              <a:t> </a:t>
            </a:r>
            <a:r>
              <a:rPr lang="en-US" sz="2400" b="1" dirty="0">
                <a:effectLst/>
                <a:latin typeface="Calibri" panose="020F0502020204030204" pitchFamily="34" charset="0"/>
              </a:rPr>
              <a:t>communications</a:t>
            </a:r>
            <a:r>
              <a:rPr lang="en-US" sz="2400" dirty="0">
                <a:effectLst/>
                <a:latin typeface="Calibri" panose="020F0502020204030204" pitchFamily="34" charset="0"/>
              </a:rPr>
              <a:t> </a:t>
            </a:r>
            <a:r>
              <a:rPr lang="en-US" sz="2400" b="1" dirty="0">
                <a:effectLst/>
                <a:latin typeface="Calibri" panose="020F0502020204030204" pitchFamily="34" charset="0"/>
              </a:rPr>
              <a:t>protocol</a:t>
            </a:r>
            <a:r>
              <a:rPr lang="en-US" sz="2400" dirty="0">
                <a:effectLst/>
                <a:latin typeface="Calibri" panose="020F0502020204030204" pitchFamily="34" charset="0"/>
              </a:rPr>
              <a:t> -- the </a:t>
            </a:r>
            <a:r>
              <a:rPr lang="en-US" sz="2400" b="1" dirty="0">
                <a:solidFill>
                  <a:srgbClr val="C00000"/>
                </a:solidFill>
                <a:effectLst/>
                <a:latin typeface="Calibri" panose="020F0502020204030204" pitchFamily="34" charset="0"/>
              </a:rPr>
              <a:t>HTTP</a:t>
            </a:r>
            <a:r>
              <a:rPr lang="en-US" sz="2400" dirty="0">
                <a:effectLst/>
                <a:latin typeface="Calibri" panose="020F0502020204030204" pitchFamily="34" charset="0"/>
              </a:rPr>
              <a:t> protocol is most often used. </a:t>
            </a:r>
          </a:p>
        </p:txBody>
      </p:sp>
      <p:grpSp>
        <p:nvGrpSpPr>
          <p:cNvPr id="9243" name="Decorative circles">
            <a:extLst>
              <a:ext uri="{FF2B5EF4-FFF2-40B4-BE49-F238E27FC236}">
                <a16:creationId xmlns:a16="http://schemas.microsoft.com/office/drawing/2014/main" id="{E001E6B1-E6EC-4718-9B43-2BF6443E10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5126" y="1898042"/>
            <a:ext cx="3331224" cy="4377301"/>
            <a:chOff x="8105126" y="1898042"/>
            <a:chExt cx="3331224" cy="4377301"/>
          </a:xfrm>
        </p:grpSpPr>
        <p:sp>
          <p:nvSpPr>
            <p:cNvPr id="9244" name="Oval 9243">
              <a:extLst>
                <a:ext uri="{FF2B5EF4-FFF2-40B4-BE49-F238E27FC236}">
                  <a16:creationId xmlns:a16="http://schemas.microsoft.com/office/drawing/2014/main" id="{0FBE738A-E5E6-41D9-86E1-9FAA96A1B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4834" y="5969563"/>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5" name="Oval 9244">
              <a:extLst>
                <a:ext uri="{FF2B5EF4-FFF2-40B4-BE49-F238E27FC236}">
                  <a16:creationId xmlns:a16="http://schemas.microsoft.com/office/drawing/2014/main" id="{BB140461-E9E0-4755-8702-4787ADA45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05126" y="573568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Oval 9245">
              <a:extLst>
                <a:ext uri="{FF2B5EF4-FFF2-40B4-BE49-F238E27FC236}">
                  <a16:creationId xmlns:a16="http://schemas.microsoft.com/office/drawing/2014/main" id="{EA9A8EAB-7E97-400A-9B16-BE7C8686E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09615" y="189804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Oval 9246">
              <a:extLst>
                <a:ext uri="{FF2B5EF4-FFF2-40B4-BE49-F238E27FC236}">
                  <a16:creationId xmlns:a16="http://schemas.microsoft.com/office/drawing/2014/main" id="{CD352AD3-928B-4A44-B836-3E0900F5A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4480" y="2661415"/>
              <a:ext cx="466441" cy="46644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49" name="Oval 3">
            <a:extLst>
              <a:ext uri="{FF2B5EF4-FFF2-40B4-BE49-F238E27FC236}">
                <a16:creationId xmlns:a16="http://schemas.microsoft.com/office/drawing/2014/main" id="{A419A7E2-0698-4FEF-A4DB-E3378760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12412" y="4258198"/>
            <a:ext cx="2132258" cy="213225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9220" name="Picture 4" descr="REST API">
            <a:extLst>
              <a:ext uri="{FF2B5EF4-FFF2-40B4-BE49-F238E27FC236}">
                <a16:creationId xmlns:a16="http://schemas.microsoft.com/office/drawing/2014/main" id="{28443EC0-6FB1-25B4-7636-1226909E1B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252"/>
          <a:stretch/>
        </p:blipFill>
        <p:spPr bwMode="auto">
          <a:xfrm>
            <a:off x="5889678" y="492757"/>
            <a:ext cx="4552196" cy="4552196"/>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9251" name="Graphic 9250">
            <a:extLst>
              <a:ext uri="{FF2B5EF4-FFF2-40B4-BE49-F238E27FC236}">
                <a16:creationId xmlns:a16="http://schemas.microsoft.com/office/drawing/2014/main" id="{5E3012D0-3AE4-4594-B37E-2622C81C01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41" t="10973" r="12288" b="12942"/>
          <a:stretch/>
        </p:blipFill>
        <p:spPr>
          <a:xfrm>
            <a:off x="9340052" y="379390"/>
            <a:ext cx="1639186" cy="1622448"/>
          </a:xfrm>
          <a:prstGeom prst="rect">
            <a:avLst/>
          </a:prstGeom>
        </p:spPr>
      </p:pic>
      <p:pic>
        <p:nvPicPr>
          <p:cNvPr id="9253" name="Graphic 9252">
            <a:extLst>
              <a:ext uri="{FF2B5EF4-FFF2-40B4-BE49-F238E27FC236}">
                <a16:creationId xmlns:a16="http://schemas.microsoft.com/office/drawing/2014/main" id="{62AE1365-C56B-4B6A-BA5F-D16C105C68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2411" y="4258198"/>
            <a:ext cx="2132258" cy="2132258"/>
          </a:xfrm>
          <a:prstGeom prst="rect">
            <a:avLst/>
          </a:prstGeom>
        </p:spPr>
      </p:pic>
    </p:spTree>
    <p:extLst>
      <p:ext uri="{BB962C8B-B14F-4D97-AF65-F5344CB8AC3E}">
        <p14:creationId xmlns:p14="http://schemas.microsoft.com/office/powerpoint/2010/main" val="2368237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5CF0F-4E77-9FFC-1AAC-0FC3673076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99791-89C4-2865-BD40-F87A475DCE31}"/>
              </a:ext>
            </a:extLst>
          </p:cNvPr>
          <p:cNvSpPr>
            <a:spLocks noGrp="1"/>
          </p:cNvSpPr>
          <p:nvPr>
            <p:ph idx="1"/>
          </p:nvPr>
        </p:nvSpPr>
        <p:spPr>
          <a:xfrm>
            <a:off x="777240" y="297712"/>
            <a:ext cx="10659110" cy="6220046"/>
          </a:xfrm>
        </p:spPr>
        <p:txBody>
          <a:bodyPr>
            <a:normAutofit fontScale="92500" lnSpcReduction="20000"/>
          </a:bodyPr>
          <a:lstStyle/>
          <a:p>
            <a:pPr marL="0" marR="0" indent="0">
              <a:buNone/>
            </a:pPr>
            <a:r>
              <a:rPr lang="en-US" sz="2600" b="1" dirty="0">
                <a:effectLst/>
                <a:latin typeface="Calibri" panose="020F0502020204030204" pitchFamily="34" charset="0"/>
              </a:rPr>
              <a:t>Why the Name REST?</a:t>
            </a:r>
          </a:p>
          <a:p>
            <a:pPr marL="0" marR="0"/>
            <a:r>
              <a:rPr lang="en-US" sz="2400" dirty="0">
                <a:effectLst/>
                <a:latin typeface="Calibri" panose="020F0502020204030204" pitchFamily="34" charset="0"/>
              </a:rPr>
              <a:t>The name "REST API" comes from the </a:t>
            </a:r>
            <a:r>
              <a:rPr lang="en-US" sz="2400" b="1" dirty="0">
                <a:effectLst/>
                <a:latin typeface="Calibri" panose="020F0502020204030204" pitchFamily="34" charset="0"/>
              </a:rPr>
              <a:t>acronym</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REST</a:t>
            </a:r>
            <a:r>
              <a:rPr lang="en-US" sz="2400" dirty="0">
                <a:effectLst/>
                <a:latin typeface="Calibri" panose="020F0502020204030204" pitchFamily="34" charset="0"/>
              </a:rPr>
              <a:t>," which stands for </a:t>
            </a:r>
            <a:r>
              <a:rPr lang="en-US" sz="2400" b="1" dirty="0">
                <a:effectLst/>
                <a:latin typeface="Calibri" panose="020F0502020204030204" pitchFamily="34" charset="0"/>
              </a:rPr>
              <a:t>Representational State Transfer</a:t>
            </a:r>
            <a:r>
              <a:rPr lang="en-US" sz="2400" dirty="0">
                <a:effectLst/>
                <a:latin typeface="Calibri" panose="020F0502020204030204" pitchFamily="34" charset="0"/>
              </a:rPr>
              <a:t>. REST is an architectural style and </a:t>
            </a:r>
            <a:r>
              <a:rPr lang="en-US" sz="2400" b="1" dirty="0">
                <a:solidFill>
                  <a:srgbClr val="C00000"/>
                </a:solidFill>
                <a:effectLst/>
                <a:latin typeface="Calibri" panose="020F0502020204030204" pitchFamily="34" charset="0"/>
              </a:rPr>
              <a:t>set of constraints </a:t>
            </a:r>
            <a:r>
              <a:rPr lang="en-US" sz="2400" b="1" dirty="0">
                <a:effectLst/>
                <a:latin typeface="Calibri" panose="020F0502020204030204" pitchFamily="34" charset="0"/>
              </a:rPr>
              <a:t>for building networked applications</a:t>
            </a:r>
            <a:r>
              <a:rPr lang="en-US" sz="2400" dirty="0">
                <a:effectLst/>
                <a:latin typeface="Calibri" panose="020F0502020204030204" pitchFamily="34" charset="0"/>
              </a:rPr>
              <a:t>, particularly </a:t>
            </a:r>
            <a:r>
              <a:rPr lang="en-US" sz="2400" b="1" dirty="0">
                <a:solidFill>
                  <a:srgbClr val="C00000"/>
                </a:solidFill>
                <a:effectLst/>
                <a:latin typeface="Calibri" panose="020F0502020204030204" pitchFamily="34" charset="0"/>
              </a:rPr>
              <a:t>web services</a:t>
            </a:r>
            <a:r>
              <a:rPr lang="en-US" sz="2400" dirty="0">
                <a:effectLst/>
                <a:latin typeface="Calibri" panose="020F0502020204030204" pitchFamily="34" charset="0"/>
              </a:rPr>
              <a:t>. </a:t>
            </a:r>
          </a:p>
          <a:p>
            <a:pPr marL="0" marR="0"/>
            <a:r>
              <a:rPr lang="en-US" sz="2400" b="1" dirty="0">
                <a:effectLst/>
                <a:latin typeface="Calibri" panose="020F0502020204030204" pitchFamily="34" charset="0"/>
              </a:rPr>
              <a:t>Here's a breakdown of the components that make up the name:</a:t>
            </a:r>
          </a:p>
          <a:p>
            <a:pPr marL="457200" indent="-457200">
              <a:buAutoNum type="arabicPeriod"/>
            </a:pPr>
            <a:r>
              <a:rPr lang="en-US" sz="2600" b="1" dirty="0"/>
              <a:t>Representational: </a:t>
            </a:r>
            <a:r>
              <a:rPr lang="en-US" sz="2400" dirty="0"/>
              <a:t>REST uses </a:t>
            </a:r>
            <a:r>
              <a:rPr lang="en-US" sz="2400" b="1" dirty="0">
                <a:solidFill>
                  <a:srgbClr val="C00000"/>
                </a:solidFill>
              </a:rPr>
              <a:t>resources</a:t>
            </a:r>
            <a:r>
              <a:rPr lang="en-US" sz="2400" dirty="0"/>
              <a:t> (such as data or objects) and their </a:t>
            </a:r>
            <a:r>
              <a:rPr lang="en-US" sz="2400" b="1" dirty="0">
                <a:solidFill>
                  <a:srgbClr val="C00000"/>
                </a:solidFill>
              </a:rPr>
              <a:t>representations</a:t>
            </a:r>
            <a:r>
              <a:rPr lang="en-US" sz="2400" dirty="0"/>
              <a:t> to interact with web services. A resource can be anything that can be named, such as a </a:t>
            </a:r>
            <a:r>
              <a:rPr lang="en-US" sz="2400" b="1" dirty="0"/>
              <a:t>document</a:t>
            </a:r>
            <a:r>
              <a:rPr lang="en-US" sz="2400" dirty="0"/>
              <a:t>, </a:t>
            </a:r>
            <a:r>
              <a:rPr lang="en-US" sz="2400" b="1" dirty="0"/>
              <a:t>image</a:t>
            </a:r>
            <a:r>
              <a:rPr lang="en-US" sz="2400" dirty="0"/>
              <a:t>, or </a:t>
            </a:r>
            <a:r>
              <a:rPr lang="en-US" sz="2400" b="1" dirty="0"/>
              <a:t>database</a:t>
            </a:r>
            <a:r>
              <a:rPr lang="en-US" sz="2400" dirty="0"/>
              <a:t> </a:t>
            </a:r>
            <a:r>
              <a:rPr lang="en-US" sz="2400" b="1" dirty="0"/>
              <a:t>record</a:t>
            </a:r>
            <a:r>
              <a:rPr lang="en-US" sz="2400" dirty="0"/>
              <a:t>. These resources are represented in a format that can be processed by the client, such as </a:t>
            </a:r>
            <a:r>
              <a:rPr lang="en-US" sz="2400" b="1" dirty="0">
                <a:solidFill>
                  <a:srgbClr val="C00000"/>
                </a:solidFill>
              </a:rPr>
              <a:t>JSON</a:t>
            </a:r>
            <a:r>
              <a:rPr lang="en-US" sz="2400" dirty="0"/>
              <a:t> or </a:t>
            </a:r>
            <a:r>
              <a:rPr lang="en-US" sz="2400" b="1" dirty="0">
                <a:solidFill>
                  <a:srgbClr val="C00000"/>
                </a:solidFill>
              </a:rPr>
              <a:t>XML</a:t>
            </a:r>
            <a:r>
              <a:rPr lang="en-US" sz="2400" dirty="0"/>
              <a:t>. Between XML and JSON, JSON is popular because it can be easily converted to JavaScript Object.</a:t>
            </a:r>
          </a:p>
          <a:p>
            <a:pPr marL="457200" indent="-457200">
              <a:buAutoNum type="arabicPeriod"/>
            </a:pPr>
            <a:r>
              <a:rPr lang="en-US" sz="2600" b="1" dirty="0"/>
              <a:t>State</a:t>
            </a:r>
            <a:r>
              <a:rPr lang="en-US" sz="2400" b="1" dirty="0"/>
              <a:t>: </a:t>
            </a:r>
            <a:r>
              <a:rPr lang="en-US" sz="2400" dirty="0"/>
              <a:t>In REST, the </a:t>
            </a:r>
            <a:r>
              <a:rPr lang="en-US" sz="2400" b="1" dirty="0">
                <a:solidFill>
                  <a:srgbClr val="C00000"/>
                </a:solidFill>
              </a:rPr>
              <a:t>state of the resource </a:t>
            </a:r>
            <a:r>
              <a:rPr lang="en-US" sz="2400" dirty="0"/>
              <a:t>at any given point in time is transferred between the client and server. The client holds the current state of the interaction, and any changes to the state are sent to the server in a </a:t>
            </a:r>
            <a:r>
              <a:rPr lang="en-US" sz="2400" b="1" dirty="0">
                <a:solidFill>
                  <a:srgbClr val="C00000"/>
                </a:solidFill>
              </a:rPr>
              <a:t>stateless</a:t>
            </a:r>
            <a:r>
              <a:rPr lang="en-US" sz="2400" dirty="0"/>
              <a:t> manner. Each request from the client to the server must contain all the necessary </a:t>
            </a:r>
            <a:r>
              <a:rPr lang="en-US" sz="2400" dirty="0" err="1"/>
              <a:t>information</a:t>
            </a:r>
            <a:r>
              <a:rPr lang="en-US" sz="2400" b="1" dirty="0" err="1">
                <a:solidFill>
                  <a:srgbClr val="C00000"/>
                </a:solidFill>
              </a:rPr>
              <a:t>server</a:t>
            </a:r>
            <a:r>
              <a:rPr lang="en-US" sz="2400" b="1" dirty="0">
                <a:solidFill>
                  <a:srgbClr val="C00000"/>
                </a:solidFill>
              </a:rPr>
              <a:t> does not store </a:t>
            </a:r>
            <a:r>
              <a:rPr lang="en-US" sz="2400" dirty="0"/>
              <a:t> for the server to understand and process the request, as the any client context between requests.</a:t>
            </a:r>
          </a:p>
          <a:p>
            <a:pPr marL="457200" indent="-457200">
              <a:buAutoNum type="arabicPeriod"/>
            </a:pPr>
            <a:r>
              <a:rPr lang="en-US" sz="2600" b="1" dirty="0"/>
              <a:t>Transfer</a:t>
            </a:r>
            <a:r>
              <a:rPr lang="en-US" sz="2400" b="1" dirty="0"/>
              <a:t>: </a:t>
            </a:r>
            <a:r>
              <a:rPr lang="en-US" sz="2400" dirty="0"/>
              <a:t>The transfer refers to the exchange of these representations between the </a:t>
            </a:r>
            <a:r>
              <a:rPr lang="en-US" sz="2400" b="1" dirty="0">
                <a:solidFill>
                  <a:srgbClr val="C00000"/>
                </a:solidFill>
              </a:rPr>
              <a:t>client</a:t>
            </a:r>
            <a:r>
              <a:rPr lang="en-US" sz="2400" dirty="0"/>
              <a:t> and </a:t>
            </a:r>
            <a:r>
              <a:rPr lang="en-US" sz="2400" b="1" dirty="0">
                <a:solidFill>
                  <a:srgbClr val="C00000"/>
                </a:solidFill>
              </a:rPr>
              <a:t>server</a:t>
            </a:r>
            <a:r>
              <a:rPr lang="en-US" sz="2400" dirty="0"/>
              <a:t> over a network, usually using the HTTP protocol. The client sends requests to the server, and the server responds with the resource representations.</a:t>
            </a:r>
          </a:p>
          <a:p>
            <a:pPr marL="457200" indent="-457200">
              <a:buAutoNum type="arabicPeriod"/>
            </a:pPr>
            <a:r>
              <a:rPr lang="en-US" sz="2600" b="1" dirty="0"/>
              <a:t>Protocol</a:t>
            </a:r>
            <a:r>
              <a:rPr lang="en-US" sz="2400" b="1" dirty="0"/>
              <a:t>: </a:t>
            </a:r>
            <a:r>
              <a:rPr lang="en-US" sz="2400" dirty="0"/>
              <a:t>Set of </a:t>
            </a:r>
            <a:r>
              <a:rPr lang="en-US" sz="2400" b="1" dirty="0">
                <a:solidFill>
                  <a:srgbClr val="C00000"/>
                </a:solidFill>
              </a:rPr>
              <a:t>Rules</a:t>
            </a:r>
            <a:r>
              <a:rPr lang="en-US" sz="2400" dirty="0"/>
              <a:t> and </a:t>
            </a:r>
            <a:r>
              <a:rPr lang="en-US" sz="2400" b="1" dirty="0">
                <a:solidFill>
                  <a:srgbClr val="C00000"/>
                </a:solidFill>
              </a:rPr>
              <a:t>Regulations</a:t>
            </a:r>
            <a:r>
              <a:rPr lang="en-US" sz="2400" dirty="0"/>
              <a:t> for Data Communications.</a:t>
            </a:r>
          </a:p>
          <a:p>
            <a:pPr marL="0" indent="0">
              <a:buNone/>
            </a:pPr>
            <a:endParaRPr lang="en-IN" sz="2400" dirty="0"/>
          </a:p>
        </p:txBody>
      </p:sp>
    </p:spTree>
    <p:extLst>
      <p:ext uri="{BB962C8B-B14F-4D97-AF65-F5344CB8AC3E}">
        <p14:creationId xmlns:p14="http://schemas.microsoft.com/office/powerpoint/2010/main" val="799624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8E19-2B4D-8E87-9477-E3A44B838A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2B212-7C91-E7B6-4CBA-06B964D7D3BC}"/>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5124" name="Picture 4" descr="Ben, mobil uygulamalarınız için RESTful API hazırlayabilirim - pyrumar |  Bionluk">
            <a:extLst>
              <a:ext uri="{FF2B5EF4-FFF2-40B4-BE49-F238E27FC236}">
                <a16:creationId xmlns:a16="http://schemas.microsoft.com/office/drawing/2014/main" id="{ABCD359D-CAD8-EC25-7C14-A38795E57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9A21F-5051-AB05-BD18-A6384D7CEE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F48503-99F9-D0BD-CA38-24BD41F95F03}"/>
              </a:ext>
            </a:extLst>
          </p:cNvPr>
          <p:cNvSpPr>
            <a:spLocks noGrp="1"/>
          </p:cNvSpPr>
          <p:nvPr>
            <p:ph idx="1"/>
          </p:nvPr>
        </p:nvSpPr>
        <p:spPr>
          <a:xfrm>
            <a:off x="777240" y="1099457"/>
            <a:ext cx="10659110" cy="4876800"/>
          </a:xfrm>
        </p:spPr>
        <p:txBody>
          <a:bodyPr>
            <a:normAutofit/>
          </a:bodyPr>
          <a:lstStyle/>
          <a:p>
            <a:pPr marL="0" indent="0">
              <a:buNone/>
            </a:pPr>
            <a:r>
              <a:rPr lang="en-US" sz="2800" b="1" dirty="0"/>
              <a:t>How It Works</a:t>
            </a:r>
          </a:p>
          <a:p>
            <a:r>
              <a:rPr lang="en-US" sz="2800" dirty="0"/>
              <a:t>If the user visits </a:t>
            </a:r>
            <a:r>
              <a:rPr lang="en-US" sz="2800" dirty="0">
                <a:hlinkClick r:id="rId2"/>
              </a:rPr>
              <a:t>http://localhost:3000/greet</a:t>
            </a:r>
            <a:r>
              <a:rPr lang="en-US" sz="2800" b="1" dirty="0">
                <a:solidFill>
                  <a:srgbClr val="C00000"/>
                </a:solidFill>
                <a:hlinkClick r:id="rId2"/>
              </a:rPr>
              <a:t>?name=Pramod</a:t>
            </a:r>
            <a:r>
              <a:rPr lang="en-US" sz="2800" dirty="0"/>
              <a:t>, the </a:t>
            </a:r>
            <a:r>
              <a:rPr lang="en-US" sz="2800" b="1" dirty="0"/>
              <a:t>response</a:t>
            </a:r>
            <a:r>
              <a:rPr lang="en-US" sz="2800" dirty="0"/>
              <a:t> will be: "Hello, Pramod!"</a:t>
            </a:r>
          </a:p>
          <a:p>
            <a:r>
              <a:rPr lang="en-US" sz="2800" dirty="0"/>
              <a:t>If no name is provided, the response will be: "Hello, </a:t>
            </a:r>
            <a:r>
              <a:rPr lang="en-US" sz="2800" b="1" dirty="0"/>
              <a:t>Guest</a:t>
            </a:r>
            <a:r>
              <a:rPr lang="en-US" sz="2800" dirty="0"/>
              <a:t>!“</a:t>
            </a:r>
          </a:p>
          <a:p>
            <a:pPr marL="0" indent="0">
              <a:buNone/>
            </a:pPr>
            <a:endParaRPr lang="en-US" sz="2800" dirty="0"/>
          </a:p>
          <a:p>
            <a:pPr marL="0" indent="0">
              <a:buNone/>
            </a:pPr>
            <a:r>
              <a:rPr lang="en-US" sz="2800" dirty="0"/>
              <a:t>✅ Best for optional inputs like </a:t>
            </a:r>
            <a:r>
              <a:rPr lang="en-US" sz="2800" b="1" dirty="0">
                <a:solidFill>
                  <a:srgbClr val="FF0000"/>
                </a:solidFill>
              </a:rPr>
              <a:t>search</a:t>
            </a:r>
            <a:r>
              <a:rPr lang="en-US" sz="2800" dirty="0"/>
              <a:t> </a:t>
            </a:r>
            <a:r>
              <a:rPr lang="en-US" sz="2800" b="1" dirty="0">
                <a:solidFill>
                  <a:srgbClr val="FF0000"/>
                </a:solidFill>
              </a:rPr>
              <a:t>filters</a:t>
            </a:r>
            <a:r>
              <a:rPr lang="en-US" sz="2800" dirty="0"/>
              <a:t> and </a:t>
            </a:r>
            <a:r>
              <a:rPr lang="en-US" sz="2800" b="1" dirty="0">
                <a:solidFill>
                  <a:srgbClr val="FF0000"/>
                </a:solidFill>
              </a:rPr>
              <a:t>sorting</a:t>
            </a:r>
            <a:r>
              <a:rPr lang="en-US" sz="2800" dirty="0"/>
              <a:t> </a:t>
            </a:r>
            <a:r>
              <a:rPr lang="en-US" sz="2800" b="1" dirty="0">
                <a:solidFill>
                  <a:srgbClr val="FF0000"/>
                </a:solidFill>
              </a:rPr>
              <a:t>options</a:t>
            </a:r>
            <a:r>
              <a:rPr lang="en-US" sz="2800" dirty="0"/>
              <a:t>.</a:t>
            </a:r>
          </a:p>
          <a:p>
            <a:pPr marL="0" indent="0">
              <a:buNone/>
            </a:pPr>
            <a:endParaRPr lang="en-US" sz="2800" dirty="0"/>
          </a:p>
          <a:p>
            <a:pPr marL="0" indent="0">
              <a:buNone/>
            </a:pPr>
            <a:endParaRPr lang="en-IN" sz="2400" b="1" dirty="0">
              <a:solidFill>
                <a:srgbClr val="C00000"/>
              </a:solidFill>
            </a:endParaRPr>
          </a:p>
        </p:txBody>
      </p:sp>
    </p:spTree>
    <p:extLst>
      <p:ext uri="{BB962C8B-B14F-4D97-AF65-F5344CB8AC3E}">
        <p14:creationId xmlns:p14="http://schemas.microsoft.com/office/powerpoint/2010/main" val="13057912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981B-8D99-43F0-099B-EFE68954F9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BFE43F-847D-76ED-6399-3FDF3B5FF0E3}"/>
              </a:ext>
            </a:extLst>
          </p:cNvPr>
          <p:cNvSpPr>
            <a:spLocks noGrp="1"/>
          </p:cNvSpPr>
          <p:nvPr>
            <p:ph idx="1"/>
          </p:nvPr>
        </p:nvSpPr>
        <p:spPr>
          <a:xfrm>
            <a:off x="777240" y="740229"/>
            <a:ext cx="10659110" cy="5436734"/>
          </a:xfrm>
        </p:spPr>
        <p:txBody>
          <a:bodyPr>
            <a:noAutofit/>
          </a:bodyPr>
          <a:lstStyle/>
          <a:p>
            <a:pPr marL="0" marR="0" indent="0">
              <a:buNone/>
            </a:pPr>
            <a:r>
              <a:rPr lang="en-US" sz="2400" b="1" dirty="0">
                <a:solidFill>
                  <a:srgbClr val="C00000"/>
                </a:solidFill>
                <a:effectLst/>
                <a:latin typeface="Calibri" panose="020F0502020204030204" pitchFamily="34" charset="0"/>
              </a:rPr>
              <a:t>Principles</a:t>
            </a:r>
            <a:r>
              <a:rPr lang="en-US" sz="2400" b="1" dirty="0">
                <a:effectLst/>
                <a:latin typeface="Calibri" panose="020F0502020204030204" pitchFamily="34" charset="0"/>
              </a:rPr>
              <a:t> or </a:t>
            </a:r>
            <a:r>
              <a:rPr lang="en-US" sz="2400" b="1" dirty="0">
                <a:solidFill>
                  <a:srgbClr val="C00000"/>
                </a:solidFill>
                <a:effectLst/>
                <a:latin typeface="Calibri" panose="020F0502020204030204" pitchFamily="34" charset="0"/>
              </a:rPr>
              <a:t>Constraints</a:t>
            </a:r>
            <a:r>
              <a:rPr lang="en-US" sz="2400" b="1" dirty="0">
                <a:effectLst/>
                <a:latin typeface="Calibri" panose="020F0502020204030204" pitchFamily="34" charset="0"/>
              </a:rPr>
              <a:t> of REST:</a:t>
            </a:r>
          </a:p>
          <a:p>
            <a:pPr rtl="0" fontAlgn="ctr">
              <a:buFont typeface="+mj-lt"/>
              <a:buAutoNum type="arabicPeriod"/>
            </a:pPr>
            <a:r>
              <a:rPr lang="en-US" sz="2400" b="1" i="0" dirty="0">
                <a:effectLst/>
                <a:latin typeface="Calibri" panose="020F0502020204030204" pitchFamily="34" charset="0"/>
              </a:rPr>
              <a:t>  Statelessness: </a:t>
            </a:r>
          </a:p>
          <a:p>
            <a:pPr lvl="1" fontAlgn="ctr"/>
            <a:r>
              <a:rPr lang="en-US" sz="2200" i="0" dirty="0">
                <a:effectLst/>
                <a:latin typeface="Calibri" panose="020F0502020204030204" pitchFamily="34" charset="0"/>
              </a:rPr>
              <a:t>Each </a:t>
            </a:r>
            <a:r>
              <a:rPr lang="en-US" sz="2200" b="1" i="0" dirty="0">
                <a:effectLst/>
                <a:latin typeface="Calibri" panose="020F0502020204030204" pitchFamily="34" charset="0"/>
              </a:rPr>
              <a:t>request from client to server </a:t>
            </a:r>
            <a:r>
              <a:rPr lang="en-US" sz="2200" b="1" i="0" dirty="0">
                <a:solidFill>
                  <a:srgbClr val="C00000"/>
                </a:solidFill>
                <a:effectLst/>
                <a:latin typeface="Calibri" panose="020F0502020204030204" pitchFamily="34" charset="0"/>
              </a:rPr>
              <a:t>must contain </a:t>
            </a:r>
            <a:r>
              <a:rPr lang="en-US" sz="2200" b="1" i="0" dirty="0">
                <a:effectLst/>
                <a:latin typeface="Calibri" panose="020F0502020204030204" pitchFamily="34" charset="0"/>
              </a:rPr>
              <a:t>all the information </a:t>
            </a:r>
            <a:r>
              <a:rPr lang="en-US" sz="2200" i="0" dirty="0">
                <a:effectLst/>
                <a:latin typeface="Calibri" panose="020F0502020204030204" pitchFamily="34" charset="0"/>
              </a:rPr>
              <a:t>the server needs to understand and process the request. </a:t>
            </a:r>
          </a:p>
          <a:p>
            <a:pPr lvl="1" fontAlgn="ctr"/>
            <a:r>
              <a:rPr lang="en-US" sz="2200" i="0" dirty="0">
                <a:effectLst/>
                <a:latin typeface="Calibri" panose="020F0502020204030204" pitchFamily="34" charset="0"/>
              </a:rPr>
              <a:t>The server </a:t>
            </a:r>
            <a:r>
              <a:rPr lang="en-US" sz="2200" b="1" i="0" dirty="0">
                <a:solidFill>
                  <a:srgbClr val="C00000"/>
                </a:solidFill>
                <a:effectLst/>
                <a:latin typeface="Calibri" panose="020F0502020204030204" pitchFamily="34" charset="0"/>
              </a:rPr>
              <a:t>does not store any client state </a:t>
            </a:r>
            <a:r>
              <a:rPr lang="en-US" sz="2200" dirty="0">
                <a:latin typeface="Calibri" panose="020F0502020204030204" pitchFamily="34" charset="0"/>
              </a:rPr>
              <a:t>or</a:t>
            </a:r>
            <a:r>
              <a:rPr lang="en-US" sz="2200" b="1" i="0" dirty="0">
                <a:solidFill>
                  <a:srgbClr val="C00000"/>
                </a:solidFill>
                <a:effectLst/>
                <a:latin typeface="Calibri" panose="020F0502020204030204" pitchFamily="34" charset="0"/>
              </a:rPr>
              <a:t> context </a:t>
            </a:r>
            <a:r>
              <a:rPr lang="en-US" sz="2200" i="0" dirty="0">
                <a:effectLst/>
                <a:latin typeface="Calibri" panose="020F0502020204030204" pitchFamily="34" charset="0"/>
              </a:rPr>
              <a:t>between requests. This makes the client responsible for managing the state of the application.</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Every time a client requests user details, it must send an </a:t>
            </a:r>
            <a:r>
              <a:rPr lang="en-US" sz="2200" b="1" i="0" dirty="0">
                <a:solidFill>
                  <a:srgbClr val="C00000"/>
                </a:solidFill>
                <a:effectLst/>
                <a:latin typeface="Calibri" panose="020F0502020204030204" pitchFamily="34" charset="0"/>
              </a:rPr>
              <a:t>authentication</a:t>
            </a:r>
            <a:r>
              <a:rPr lang="en-US" sz="2200" i="0" dirty="0">
                <a:effectLst/>
                <a:latin typeface="Calibri" panose="020F0502020204030204" pitchFamily="34" charset="0"/>
              </a:rPr>
              <a:t> </a:t>
            </a:r>
            <a:r>
              <a:rPr lang="en-US" sz="2200" b="1" i="0" dirty="0">
                <a:solidFill>
                  <a:srgbClr val="C00000"/>
                </a:solidFill>
                <a:effectLst/>
                <a:latin typeface="Calibri" panose="020F0502020204030204" pitchFamily="34" charset="0"/>
              </a:rPr>
              <a:t>token</a:t>
            </a:r>
            <a:r>
              <a:rPr lang="en-US" sz="2200" i="0" dirty="0">
                <a:effectLst/>
                <a:latin typeface="Calibri" panose="020F0502020204030204" pitchFamily="34" charset="0"/>
              </a:rPr>
              <a:t>.</a:t>
            </a:r>
          </a:p>
          <a:p>
            <a:pPr rtl="0" fontAlgn="ctr">
              <a:buFont typeface="+mj-lt"/>
              <a:buAutoNum type="arabicPeriod"/>
            </a:pPr>
            <a:r>
              <a:rPr lang="en-US" sz="2400" b="1" i="0" dirty="0">
                <a:effectLst/>
                <a:latin typeface="Calibri" panose="020F0502020204030204" pitchFamily="34" charset="0"/>
              </a:rPr>
              <a:t> Client-Server Architecture: </a:t>
            </a:r>
          </a:p>
          <a:p>
            <a:pPr lvl="1" fontAlgn="ctr"/>
            <a:r>
              <a:rPr lang="en-US" sz="2200" i="0" dirty="0">
                <a:effectLst/>
                <a:latin typeface="Calibri" panose="020F0502020204030204" pitchFamily="34" charset="0"/>
              </a:rPr>
              <a:t>The </a:t>
            </a:r>
            <a:r>
              <a:rPr lang="en-US" sz="2200" b="1" i="0" dirty="0">
                <a:effectLst/>
                <a:latin typeface="Calibri" panose="020F0502020204030204" pitchFamily="34" charset="0"/>
              </a:rPr>
              <a:t>client</a:t>
            </a:r>
            <a:r>
              <a:rPr lang="en-US" sz="2200" i="0" dirty="0">
                <a:effectLst/>
                <a:latin typeface="Calibri" panose="020F0502020204030204" pitchFamily="34" charset="0"/>
              </a:rPr>
              <a:t> and </a:t>
            </a:r>
            <a:r>
              <a:rPr lang="en-US" sz="2200" b="1" i="0" dirty="0">
                <a:effectLst/>
                <a:latin typeface="Calibri" panose="020F0502020204030204" pitchFamily="34" charset="0"/>
              </a:rPr>
              <a:t>server</a:t>
            </a:r>
            <a:r>
              <a:rPr lang="en-US" sz="2200" i="0" dirty="0">
                <a:effectLst/>
                <a:latin typeface="Calibri" panose="020F0502020204030204" pitchFamily="34" charset="0"/>
              </a:rPr>
              <a:t> have </a:t>
            </a:r>
            <a:r>
              <a:rPr lang="en-US" sz="2200" b="1" i="0" dirty="0">
                <a:solidFill>
                  <a:srgbClr val="C00000"/>
                </a:solidFill>
                <a:effectLst/>
                <a:latin typeface="Calibri" panose="020F0502020204030204" pitchFamily="34" charset="0"/>
              </a:rPr>
              <a:t>distinct roles</a:t>
            </a:r>
            <a:r>
              <a:rPr lang="en-US" sz="2200" i="0" dirty="0">
                <a:effectLst/>
                <a:latin typeface="Calibri" panose="020F0502020204030204" pitchFamily="34" charset="0"/>
              </a:rPr>
              <a:t>: the client is responsible for the </a:t>
            </a:r>
            <a:r>
              <a:rPr lang="en-US" sz="2200" b="1" i="0" dirty="0">
                <a:effectLst/>
                <a:latin typeface="Calibri" panose="020F0502020204030204" pitchFamily="34" charset="0"/>
              </a:rPr>
              <a:t>user interface </a:t>
            </a:r>
            <a:r>
              <a:rPr lang="en-US" sz="2200" i="0" dirty="0">
                <a:effectLst/>
                <a:latin typeface="Calibri" panose="020F0502020204030204" pitchFamily="34" charset="0"/>
              </a:rPr>
              <a:t>and </a:t>
            </a:r>
            <a:r>
              <a:rPr lang="en-US" sz="2200" b="1" i="0" dirty="0">
                <a:effectLst/>
                <a:latin typeface="Calibri" panose="020F0502020204030204" pitchFamily="34" charset="0"/>
              </a:rPr>
              <a:t>user state,</a:t>
            </a:r>
            <a:r>
              <a:rPr lang="en-US" sz="2200" i="0" dirty="0">
                <a:effectLst/>
                <a:latin typeface="Calibri" panose="020F0502020204030204" pitchFamily="34" charset="0"/>
              </a:rPr>
              <a:t> while the server manages the </a:t>
            </a:r>
            <a:r>
              <a:rPr lang="en-US" sz="2200" b="1" i="0" dirty="0">
                <a:effectLst/>
                <a:latin typeface="Calibri" panose="020F0502020204030204" pitchFamily="34" charset="0"/>
              </a:rPr>
              <a:t>application state </a:t>
            </a:r>
            <a:r>
              <a:rPr lang="en-US" sz="2200" i="0" dirty="0">
                <a:effectLst/>
                <a:latin typeface="Calibri" panose="020F0502020204030204" pitchFamily="34" charset="0"/>
              </a:rPr>
              <a:t>and </a:t>
            </a:r>
            <a:r>
              <a:rPr lang="en-US" sz="2200" b="1" i="0" dirty="0">
                <a:effectLst/>
                <a:latin typeface="Calibri" panose="020F0502020204030204" pitchFamily="34" charset="0"/>
              </a:rPr>
              <a:t>enforces</a:t>
            </a:r>
            <a:r>
              <a:rPr lang="en-US" sz="2200" i="0" dirty="0">
                <a:effectLst/>
                <a:latin typeface="Calibri" panose="020F0502020204030204" pitchFamily="34" charset="0"/>
              </a:rPr>
              <a:t> </a:t>
            </a:r>
            <a:r>
              <a:rPr lang="en-US" sz="2200" b="1" i="0" dirty="0">
                <a:effectLst/>
                <a:latin typeface="Calibri" panose="020F0502020204030204" pitchFamily="34" charset="0"/>
              </a:rPr>
              <a:t>constraints</a:t>
            </a:r>
            <a:r>
              <a:rPr lang="en-US" sz="2200" i="0" dirty="0">
                <a:effectLst/>
                <a:latin typeface="Calibri" panose="020F0502020204030204" pitchFamily="34" charset="0"/>
              </a:rPr>
              <a:t>. This separation allows for independent evolution of the client and server components.</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A React frontend making a GET request to https://api.example.com/users, and the backend (Node.js, Django, etc.) responding with user data.</a:t>
            </a:r>
          </a:p>
        </p:txBody>
      </p:sp>
    </p:spTree>
    <p:extLst>
      <p:ext uri="{BB962C8B-B14F-4D97-AF65-F5344CB8AC3E}">
        <p14:creationId xmlns:p14="http://schemas.microsoft.com/office/powerpoint/2010/main" val="880389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649AD-55FB-C733-03D2-2DA934E7BB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11D57-8A79-7B71-06E5-27B517718433}"/>
              </a:ext>
            </a:extLst>
          </p:cNvPr>
          <p:cNvSpPr>
            <a:spLocks noGrp="1"/>
          </p:cNvSpPr>
          <p:nvPr>
            <p:ph idx="1"/>
          </p:nvPr>
        </p:nvSpPr>
        <p:spPr>
          <a:xfrm>
            <a:off x="777240" y="740229"/>
            <a:ext cx="10659110" cy="5436734"/>
          </a:xfrm>
        </p:spPr>
        <p:txBody>
          <a:bodyPr>
            <a:normAutofit/>
          </a:bodyPr>
          <a:lstStyle/>
          <a:p>
            <a:pPr marL="0" indent="0" rtl="0" fontAlgn="ctr">
              <a:buNone/>
            </a:pPr>
            <a:r>
              <a:rPr lang="en-US" sz="2400" b="1" i="0" dirty="0">
                <a:effectLst/>
                <a:latin typeface="Calibri" panose="020F0502020204030204" pitchFamily="34" charset="0"/>
              </a:rPr>
              <a:t>3. </a:t>
            </a:r>
            <a:r>
              <a:rPr lang="en-US" sz="2400" b="1" i="0" dirty="0" err="1">
                <a:effectLst/>
                <a:latin typeface="Calibri" panose="020F0502020204030204" pitchFamily="34" charset="0"/>
              </a:rPr>
              <a:t>Cacheability</a:t>
            </a:r>
            <a:r>
              <a:rPr lang="en-US" sz="2400" b="1" i="0" dirty="0">
                <a:effectLst/>
                <a:latin typeface="Calibri" panose="020F0502020204030204" pitchFamily="34" charset="0"/>
              </a:rPr>
              <a:t>:</a:t>
            </a:r>
          </a:p>
          <a:p>
            <a:pPr lvl="1" fontAlgn="ctr"/>
            <a:r>
              <a:rPr lang="en-US" sz="2400" i="0" dirty="0">
                <a:effectLst/>
                <a:latin typeface="Calibri" panose="020F0502020204030204" pitchFamily="34" charset="0"/>
              </a:rPr>
              <a:t>Responses from the server must define themselves as cacheable or not to prevent clients from reusing stale or inappropriate data. This helps improve performance by </a:t>
            </a:r>
            <a:r>
              <a:rPr lang="en-US" sz="2400" b="1" i="0" dirty="0">
                <a:solidFill>
                  <a:srgbClr val="C00000"/>
                </a:solidFill>
                <a:effectLst/>
                <a:latin typeface="Calibri" panose="020F0502020204030204" pitchFamily="34" charset="0"/>
              </a:rPr>
              <a:t>reducing the number of client-server interactions</a:t>
            </a:r>
            <a:r>
              <a:rPr lang="en-US" sz="2400" i="0" dirty="0">
                <a:effectLst/>
                <a:latin typeface="Calibri" panose="020F0502020204030204" pitchFamily="34" charset="0"/>
              </a:rPr>
              <a:t>.</a:t>
            </a:r>
          </a:p>
          <a:p>
            <a:pPr lvl="1" fontAlgn="ctr"/>
            <a:r>
              <a:rPr lang="en-US" sz="2400" dirty="0"/>
              <a:t>Responses from the server should be </a:t>
            </a:r>
            <a:r>
              <a:rPr lang="en-US" sz="2400" b="1" dirty="0">
                <a:solidFill>
                  <a:srgbClr val="C00000"/>
                </a:solidFill>
              </a:rPr>
              <a:t>cacheable</a:t>
            </a:r>
            <a:r>
              <a:rPr lang="en-US" sz="2400" dirty="0"/>
              <a:t> to reduce </a:t>
            </a:r>
            <a:r>
              <a:rPr lang="en-US" sz="2400" b="1" dirty="0"/>
              <a:t>redundant</a:t>
            </a:r>
            <a:r>
              <a:rPr lang="en-US" sz="2400" dirty="0"/>
              <a:t> </a:t>
            </a:r>
            <a:r>
              <a:rPr lang="en-US" sz="2400" b="1" dirty="0"/>
              <a:t>requests</a:t>
            </a:r>
            <a:r>
              <a:rPr lang="en-US" sz="2400" dirty="0"/>
              <a:t> and </a:t>
            </a:r>
            <a:r>
              <a:rPr lang="en-US" sz="2400" b="1" dirty="0"/>
              <a:t>improve</a:t>
            </a:r>
            <a:r>
              <a:rPr lang="en-US" sz="2400" dirty="0"/>
              <a:t> </a:t>
            </a:r>
            <a:r>
              <a:rPr lang="en-US" sz="2400" b="1" dirty="0"/>
              <a:t>performance</a:t>
            </a:r>
            <a:r>
              <a:rPr lang="en-US" sz="2400" dirty="0"/>
              <a:t>.</a:t>
            </a:r>
          </a:p>
          <a:p>
            <a:pPr lvl="1" fontAlgn="ctr"/>
            <a:r>
              <a:rPr lang="en-US" sz="2400" dirty="0"/>
              <a:t>APIs should define whether a response is </a:t>
            </a:r>
            <a:r>
              <a:rPr lang="en-US" sz="2400" b="1" dirty="0"/>
              <a:t>cacheable</a:t>
            </a:r>
            <a:r>
              <a:rPr lang="en-US" sz="2400" dirty="0"/>
              <a:t> using cache-control headers.</a:t>
            </a:r>
          </a:p>
          <a:p>
            <a:pPr lvl="1" fontAlgn="ctr"/>
            <a:r>
              <a:rPr lang="en-US" sz="2400" b="1" dirty="0"/>
              <a:t> Example: </a:t>
            </a:r>
            <a:r>
              <a:rPr lang="en-US" sz="2400" dirty="0"/>
              <a:t>A REST API response for product details can be cached:</a:t>
            </a:r>
          </a:p>
          <a:p>
            <a:pPr lvl="1" fontAlgn="ctr"/>
            <a:endParaRPr lang="en-US" sz="2400" dirty="0"/>
          </a:p>
          <a:p>
            <a:pPr lvl="1" fontAlgn="ctr"/>
            <a:endParaRPr lang="en-US" sz="2400" dirty="0"/>
          </a:p>
          <a:p>
            <a:pPr lvl="1" fontAlgn="ctr"/>
            <a:endParaRPr lang="en-US" sz="2400" dirty="0"/>
          </a:p>
          <a:p>
            <a:pPr lvl="1" fontAlgn="ctr"/>
            <a:r>
              <a:rPr lang="en-US" sz="2400" dirty="0"/>
              <a:t>👉 This tells the </a:t>
            </a:r>
            <a:r>
              <a:rPr lang="en-US" sz="2400" b="1" dirty="0">
                <a:solidFill>
                  <a:srgbClr val="C00000"/>
                </a:solidFill>
              </a:rPr>
              <a:t>client</a:t>
            </a:r>
            <a:r>
              <a:rPr lang="en-US" sz="2400" dirty="0"/>
              <a:t>/</a:t>
            </a:r>
            <a:r>
              <a:rPr lang="en-US" sz="2400" b="1" dirty="0">
                <a:solidFill>
                  <a:srgbClr val="C00000"/>
                </a:solidFill>
              </a:rPr>
              <a:t>browser</a:t>
            </a:r>
            <a:r>
              <a:rPr lang="en-US" sz="2400" dirty="0"/>
              <a:t> to </a:t>
            </a:r>
            <a:r>
              <a:rPr lang="en-US" sz="2400" b="1" dirty="0"/>
              <a:t>cache the response </a:t>
            </a:r>
            <a:r>
              <a:rPr lang="en-US" sz="2400" dirty="0"/>
              <a:t>for </a:t>
            </a:r>
            <a:r>
              <a:rPr lang="en-US" sz="2400" b="1" dirty="0"/>
              <a:t>1 hour </a:t>
            </a:r>
            <a:r>
              <a:rPr lang="en-US" sz="2400" dirty="0"/>
              <a:t>(3600 seconds).</a:t>
            </a:r>
            <a:endParaRPr lang="en-IN" sz="2400" dirty="0"/>
          </a:p>
          <a:p>
            <a:pPr marL="0" indent="0">
              <a:buNone/>
            </a:pPr>
            <a:endParaRPr lang="en-IN" sz="2400" dirty="0"/>
          </a:p>
        </p:txBody>
      </p:sp>
      <p:pic>
        <p:nvPicPr>
          <p:cNvPr id="5" name="Picture 4">
            <a:extLst>
              <a:ext uri="{FF2B5EF4-FFF2-40B4-BE49-F238E27FC236}">
                <a16:creationId xmlns:a16="http://schemas.microsoft.com/office/drawing/2014/main" id="{E8A41579-83A2-4F73-9B73-9B344F2C4711}"/>
              </a:ext>
            </a:extLst>
          </p:cNvPr>
          <p:cNvPicPr>
            <a:picLocks noChangeAspect="1"/>
          </p:cNvPicPr>
          <p:nvPr/>
        </p:nvPicPr>
        <p:blipFill>
          <a:blip r:embed="rId2"/>
          <a:stretch>
            <a:fillRect/>
          </a:stretch>
        </p:blipFill>
        <p:spPr>
          <a:xfrm>
            <a:off x="2855573" y="4194800"/>
            <a:ext cx="4609524" cy="552381"/>
          </a:xfrm>
          <a:prstGeom prst="rect">
            <a:avLst/>
          </a:prstGeom>
        </p:spPr>
      </p:pic>
    </p:spTree>
    <p:extLst>
      <p:ext uri="{BB962C8B-B14F-4D97-AF65-F5344CB8AC3E}">
        <p14:creationId xmlns:p14="http://schemas.microsoft.com/office/powerpoint/2010/main" val="3114957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2C8DC-10EA-80E3-079B-1DC97618ED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72124F-5013-BCC3-707C-6A99DB4313A4}"/>
              </a:ext>
            </a:extLst>
          </p:cNvPr>
          <p:cNvSpPr>
            <a:spLocks noGrp="1"/>
          </p:cNvSpPr>
          <p:nvPr>
            <p:ph idx="1"/>
          </p:nvPr>
        </p:nvSpPr>
        <p:spPr>
          <a:xfrm>
            <a:off x="777240" y="1020725"/>
            <a:ext cx="10659110" cy="5156237"/>
          </a:xfrm>
        </p:spPr>
        <p:txBody>
          <a:bodyPr>
            <a:normAutofit/>
          </a:bodyPr>
          <a:lstStyle/>
          <a:p>
            <a:pPr marL="0" indent="0">
              <a:buNone/>
            </a:pPr>
            <a:r>
              <a:rPr lang="en-US" sz="2400" b="1" dirty="0"/>
              <a:t>4. Uniform Interface: (</a:t>
            </a:r>
            <a:r>
              <a:rPr lang="en-US" sz="2400" i="0" dirty="0">
                <a:effectLst/>
                <a:latin typeface="Calibri" panose="020F0502020204030204" pitchFamily="34" charset="0"/>
              </a:rPr>
              <a:t>Resources are identified In request through </a:t>
            </a:r>
            <a:r>
              <a:rPr lang="en-US" sz="2400" b="1" i="0" dirty="0">
                <a:solidFill>
                  <a:srgbClr val="C00000"/>
                </a:solidFill>
                <a:effectLst/>
                <a:latin typeface="Calibri" panose="020F0502020204030204" pitchFamily="34" charset="0"/>
              </a:rPr>
              <a:t>URI</a:t>
            </a:r>
            <a:r>
              <a:rPr lang="en-US" sz="2400" i="0" dirty="0">
                <a:effectLst/>
                <a:latin typeface="Calibri" panose="020F0502020204030204" pitchFamily="34" charset="0"/>
              </a:rPr>
              <a:t>)</a:t>
            </a:r>
            <a:endParaRPr lang="en-US" sz="2400" b="1" dirty="0"/>
          </a:p>
          <a:p>
            <a:r>
              <a:rPr lang="en-US" sz="2400" dirty="0"/>
              <a:t>REST APIs should have a </a:t>
            </a:r>
            <a:r>
              <a:rPr lang="en-US" sz="2400" b="1" dirty="0">
                <a:solidFill>
                  <a:srgbClr val="C00000"/>
                </a:solidFill>
              </a:rPr>
              <a:t>consistent structure</a:t>
            </a:r>
            <a:r>
              <a:rPr lang="en-US" sz="2400" dirty="0">
                <a:solidFill>
                  <a:srgbClr val="C00000"/>
                </a:solidFill>
              </a:rPr>
              <a:t> </a:t>
            </a:r>
            <a:r>
              <a:rPr lang="en-US" sz="2400" dirty="0"/>
              <a:t>that makes them </a:t>
            </a:r>
            <a:r>
              <a:rPr lang="en-US" sz="2400" b="1" dirty="0"/>
              <a:t>easy</a:t>
            </a:r>
            <a:r>
              <a:rPr lang="en-US" sz="2400" dirty="0"/>
              <a:t> </a:t>
            </a:r>
            <a:r>
              <a:rPr lang="en-US" sz="2400" b="1" dirty="0"/>
              <a:t>to</a:t>
            </a:r>
            <a:r>
              <a:rPr lang="en-US" sz="2400" dirty="0"/>
              <a:t> </a:t>
            </a:r>
            <a:r>
              <a:rPr lang="en-US" sz="2400" b="1" dirty="0"/>
              <a:t>understand</a:t>
            </a:r>
            <a:r>
              <a:rPr lang="en-US" sz="2400" dirty="0"/>
              <a:t> and </a:t>
            </a:r>
            <a:r>
              <a:rPr lang="en-US" sz="2400" b="1" dirty="0"/>
              <a:t>use</a:t>
            </a:r>
            <a:r>
              <a:rPr lang="en-US" sz="2400" dirty="0"/>
              <a:t>.</a:t>
            </a:r>
          </a:p>
          <a:p>
            <a:r>
              <a:rPr lang="en-US" sz="2400" dirty="0"/>
              <a:t>It follows standard </a:t>
            </a:r>
            <a:r>
              <a:rPr lang="en-US" sz="2400" b="1" dirty="0">
                <a:solidFill>
                  <a:srgbClr val="C00000"/>
                </a:solidFill>
              </a:rPr>
              <a:t>HTTP</a:t>
            </a:r>
            <a:r>
              <a:rPr lang="en-US" sz="2400" dirty="0"/>
              <a:t> </a:t>
            </a:r>
            <a:r>
              <a:rPr lang="en-US" sz="2400" b="1" dirty="0">
                <a:solidFill>
                  <a:srgbClr val="C00000"/>
                </a:solidFill>
              </a:rPr>
              <a:t>methods</a:t>
            </a:r>
            <a:r>
              <a:rPr lang="en-US" sz="2400" dirty="0"/>
              <a:t>: </a:t>
            </a:r>
          </a:p>
          <a:p>
            <a:pPr lvl="1"/>
            <a:r>
              <a:rPr lang="en-US" sz="2400" b="1" dirty="0"/>
              <a:t>GET</a:t>
            </a:r>
            <a:r>
              <a:rPr lang="en-US" sz="2400" dirty="0"/>
              <a:t> → Retrieve data</a:t>
            </a:r>
          </a:p>
          <a:p>
            <a:pPr lvl="1"/>
            <a:r>
              <a:rPr lang="en-US" sz="2400" b="1" dirty="0"/>
              <a:t>POST</a:t>
            </a:r>
            <a:r>
              <a:rPr lang="en-US" sz="2400" dirty="0"/>
              <a:t> → Create data</a:t>
            </a:r>
          </a:p>
          <a:p>
            <a:pPr lvl="1"/>
            <a:r>
              <a:rPr lang="en-US" sz="2400" b="1" dirty="0"/>
              <a:t>PUT/PATCH</a:t>
            </a:r>
            <a:r>
              <a:rPr lang="en-US" sz="2400" dirty="0"/>
              <a:t> → Update data</a:t>
            </a:r>
          </a:p>
          <a:p>
            <a:pPr lvl="1"/>
            <a:r>
              <a:rPr lang="en-US" sz="2400" b="1" dirty="0"/>
              <a:t>DELETE</a:t>
            </a:r>
            <a:r>
              <a:rPr lang="en-US" sz="2400" dirty="0"/>
              <a:t> → Remove data</a:t>
            </a:r>
          </a:p>
          <a:p>
            <a:r>
              <a:rPr lang="en-US" sz="2400" b="1" dirty="0"/>
              <a:t> Example: </a:t>
            </a:r>
            <a:r>
              <a:rPr lang="en-US" sz="2400" dirty="0"/>
              <a:t>To get user details</a:t>
            </a:r>
            <a:r>
              <a:rPr lang="en-US" sz="2400" b="1" dirty="0"/>
              <a:t>: GET /users/1</a:t>
            </a:r>
          </a:p>
          <a:p>
            <a:r>
              <a:rPr lang="en-US" sz="2400" b="1" dirty="0"/>
              <a:t>The uniform interface includes: </a:t>
            </a:r>
            <a:r>
              <a:rPr lang="en-US" sz="2400" dirty="0"/>
              <a:t>Resource Identification: Resources (such as data or services) are identified using </a:t>
            </a:r>
            <a:r>
              <a:rPr lang="en-US" sz="2400" b="1" dirty="0">
                <a:solidFill>
                  <a:srgbClr val="C00000"/>
                </a:solidFill>
              </a:rPr>
              <a:t>URIs</a:t>
            </a:r>
            <a:r>
              <a:rPr lang="en-US" sz="2400" dirty="0"/>
              <a:t> (Uniform Resource Identifiers).</a:t>
            </a:r>
          </a:p>
          <a:p>
            <a:endParaRPr lang="en-US" sz="2400" b="1" dirty="0"/>
          </a:p>
          <a:p>
            <a:pPr marL="0" indent="0">
              <a:buNone/>
            </a:pPr>
            <a:endParaRPr lang="en-IN" sz="2400" dirty="0"/>
          </a:p>
        </p:txBody>
      </p:sp>
    </p:spTree>
    <p:extLst>
      <p:ext uri="{BB962C8B-B14F-4D97-AF65-F5344CB8AC3E}">
        <p14:creationId xmlns:p14="http://schemas.microsoft.com/office/powerpoint/2010/main" val="1178092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70F09-A708-B759-D1CF-767542F6EF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0DACB-A43F-A311-C250-ED96FAB82BD3}"/>
              </a:ext>
            </a:extLst>
          </p:cNvPr>
          <p:cNvSpPr>
            <a:spLocks noGrp="1"/>
          </p:cNvSpPr>
          <p:nvPr>
            <p:ph idx="1"/>
          </p:nvPr>
        </p:nvSpPr>
        <p:spPr>
          <a:xfrm>
            <a:off x="777240" y="740229"/>
            <a:ext cx="10659110" cy="5436734"/>
          </a:xfrm>
        </p:spPr>
        <p:txBody>
          <a:bodyPr>
            <a:normAutofit/>
          </a:bodyPr>
          <a:lstStyle/>
          <a:p>
            <a:pPr marL="0" indent="0">
              <a:buNone/>
            </a:pPr>
            <a:r>
              <a:rPr lang="en-US" sz="2800" b="1" dirty="0"/>
              <a:t>5. Layered System:</a:t>
            </a:r>
          </a:p>
          <a:p>
            <a:r>
              <a:rPr lang="en-US" sz="2400" dirty="0"/>
              <a:t>The API can have </a:t>
            </a:r>
            <a:r>
              <a:rPr lang="en-US" sz="2400" b="1" dirty="0">
                <a:solidFill>
                  <a:srgbClr val="C00000"/>
                </a:solidFill>
              </a:rPr>
              <a:t>multiple layers </a:t>
            </a:r>
            <a:r>
              <a:rPr lang="en-US" sz="2400" dirty="0"/>
              <a:t>(</a:t>
            </a:r>
            <a:r>
              <a:rPr lang="en-US" sz="2400" b="1" dirty="0"/>
              <a:t>security</a:t>
            </a:r>
            <a:r>
              <a:rPr lang="en-US" sz="2400" dirty="0"/>
              <a:t>, </a:t>
            </a:r>
            <a:r>
              <a:rPr lang="en-US" sz="2400" b="1" dirty="0"/>
              <a:t>caching</a:t>
            </a:r>
            <a:r>
              <a:rPr lang="en-US" sz="2400" dirty="0"/>
              <a:t>, </a:t>
            </a:r>
            <a:r>
              <a:rPr lang="en-US" sz="2400" b="1" dirty="0"/>
              <a:t>load</a:t>
            </a:r>
            <a:r>
              <a:rPr lang="en-US" sz="2400" dirty="0"/>
              <a:t> </a:t>
            </a:r>
            <a:r>
              <a:rPr lang="en-US" sz="2400" b="1" dirty="0"/>
              <a:t>balancing</a:t>
            </a:r>
            <a:r>
              <a:rPr lang="en-US" sz="2400" dirty="0"/>
              <a:t>) that </a:t>
            </a:r>
            <a:r>
              <a:rPr lang="en-US" sz="2400" b="1" dirty="0"/>
              <a:t>do not </a:t>
            </a:r>
            <a:r>
              <a:rPr lang="en-US" sz="2400" b="1" dirty="0">
                <a:solidFill>
                  <a:srgbClr val="C00000"/>
                </a:solidFill>
              </a:rPr>
              <a:t>interfere</a:t>
            </a:r>
            <a:r>
              <a:rPr lang="en-US" sz="2400" b="1" dirty="0"/>
              <a:t> with each other.</a:t>
            </a:r>
          </a:p>
          <a:p>
            <a:r>
              <a:rPr lang="en-US" sz="2400" dirty="0"/>
              <a:t>The client </a:t>
            </a:r>
            <a:r>
              <a:rPr lang="en-US" sz="2400" b="1" dirty="0">
                <a:solidFill>
                  <a:srgbClr val="C00000"/>
                </a:solidFill>
              </a:rPr>
              <a:t>does not need to know </a:t>
            </a:r>
            <a:r>
              <a:rPr lang="en-US" sz="2400" dirty="0"/>
              <a:t>if it is communicating with the </a:t>
            </a:r>
            <a:r>
              <a:rPr lang="en-US" sz="2400" b="1" dirty="0"/>
              <a:t>actual server </a:t>
            </a:r>
            <a:r>
              <a:rPr lang="en-US" sz="2400" dirty="0"/>
              <a:t>or </a:t>
            </a:r>
            <a:r>
              <a:rPr lang="en-US" sz="2400" b="1" dirty="0"/>
              <a:t>an intermediate layer </a:t>
            </a:r>
            <a:r>
              <a:rPr lang="en-US" sz="2400" dirty="0"/>
              <a:t>(e.g., a proxy, CDN).</a:t>
            </a:r>
          </a:p>
          <a:p>
            <a:r>
              <a:rPr lang="en-US" sz="2400" b="1" dirty="0"/>
              <a:t>Example: </a:t>
            </a:r>
            <a:r>
              <a:rPr lang="en-US" sz="2400" dirty="0"/>
              <a:t>A request might go through:</a:t>
            </a:r>
          </a:p>
          <a:p>
            <a:pPr lvl="1"/>
            <a:r>
              <a:rPr lang="en-US" sz="2200" dirty="0"/>
              <a:t>Load balancer</a:t>
            </a:r>
          </a:p>
          <a:p>
            <a:pPr lvl="1"/>
            <a:r>
              <a:rPr lang="en-US" sz="2200" dirty="0"/>
              <a:t>Authentication server</a:t>
            </a:r>
          </a:p>
          <a:p>
            <a:pPr lvl="1"/>
            <a:r>
              <a:rPr lang="en-US" sz="2200" dirty="0"/>
              <a:t>Main application server</a:t>
            </a:r>
          </a:p>
          <a:p>
            <a:pPr lvl="1"/>
            <a:r>
              <a:rPr lang="en-US" sz="2200" dirty="0"/>
              <a:t>Database</a:t>
            </a:r>
          </a:p>
          <a:p>
            <a:r>
              <a:rPr lang="en-US" sz="2400" dirty="0"/>
              <a:t>The client </a:t>
            </a:r>
            <a:r>
              <a:rPr lang="en-US" sz="2400" b="1" dirty="0">
                <a:solidFill>
                  <a:srgbClr val="C00000"/>
                </a:solidFill>
              </a:rPr>
              <a:t>only interacts </a:t>
            </a:r>
            <a:r>
              <a:rPr lang="en-US" sz="2400" dirty="0"/>
              <a:t>with the </a:t>
            </a:r>
            <a:r>
              <a:rPr lang="en-US" sz="2400" b="1" dirty="0">
                <a:solidFill>
                  <a:srgbClr val="C00000"/>
                </a:solidFill>
              </a:rPr>
              <a:t>API</a:t>
            </a:r>
            <a:r>
              <a:rPr lang="en-US" sz="2400" dirty="0"/>
              <a:t> </a:t>
            </a:r>
            <a:r>
              <a:rPr lang="en-US" sz="2400" b="1" dirty="0">
                <a:solidFill>
                  <a:srgbClr val="C00000"/>
                </a:solidFill>
              </a:rPr>
              <a:t>endpoint</a:t>
            </a:r>
            <a:r>
              <a:rPr lang="en-US" sz="2400" dirty="0"/>
              <a:t>, </a:t>
            </a:r>
            <a:r>
              <a:rPr lang="en-US" sz="2400" b="1" dirty="0"/>
              <a:t>unaware</a:t>
            </a:r>
            <a:r>
              <a:rPr lang="en-US" sz="2400" dirty="0"/>
              <a:t> of these layers.</a:t>
            </a:r>
            <a:endParaRPr lang="en-IN" sz="2400" dirty="0"/>
          </a:p>
        </p:txBody>
      </p:sp>
    </p:spTree>
    <p:extLst>
      <p:ext uri="{BB962C8B-B14F-4D97-AF65-F5344CB8AC3E}">
        <p14:creationId xmlns:p14="http://schemas.microsoft.com/office/powerpoint/2010/main" val="40384202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FD6B-EA30-277A-C403-7D91B3F1D6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93246-AE62-7753-468A-EA24602F01E4}"/>
              </a:ext>
            </a:extLst>
          </p:cNvPr>
          <p:cNvSpPr>
            <a:spLocks noGrp="1"/>
          </p:cNvSpPr>
          <p:nvPr>
            <p:ph idx="1"/>
          </p:nvPr>
        </p:nvSpPr>
        <p:spPr>
          <a:xfrm>
            <a:off x="777240" y="1052623"/>
            <a:ext cx="10659110" cy="5124340"/>
          </a:xfrm>
        </p:spPr>
        <p:txBody>
          <a:bodyPr>
            <a:normAutofit/>
          </a:bodyPr>
          <a:lstStyle/>
          <a:p>
            <a:pPr marL="0" indent="0">
              <a:buNone/>
            </a:pPr>
            <a:r>
              <a:rPr lang="en-US" sz="2400" b="1" dirty="0"/>
              <a:t>6. Code on Demand (</a:t>
            </a:r>
            <a:r>
              <a:rPr lang="en-US" sz="2400" b="1" dirty="0">
                <a:solidFill>
                  <a:srgbClr val="C00000"/>
                </a:solidFill>
              </a:rPr>
              <a:t>Optional</a:t>
            </a:r>
            <a:r>
              <a:rPr lang="en-US" sz="2400" b="1" dirty="0"/>
              <a:t>)</a:t>
            </a:r>
          </a:p>
          <a:p>
            <a:r>
              <a:rPr lang="en-US" sz="2400" dirty="0"/>
              <a:t>REST allows servers to send </a:t>
            </a:r>
            <a:r>
              <a:rPr lang="en-US" sz="2400" b="1" dirty="0">
                <a:solidFill>
                  <a:srgbClr val="C00000"/>
                </a:solidFill>
              </a:rPr>
              <a:t>executable code</a:t>
            </a:r>
            <a:r>
              <a:rPr lang="en-US" sz="2400" dirty="0">
                <a:solidFill>
                  <a:srgbClr val="C00000"/>
                </a:solidFill>
              </a:rPr>
              <a:t> </a:t>
            </a:r>
            <a:r>
              <a:rPr lang="en-US" sz="2400" dirty="0"/>
              <a:t>(e.g., JavaScript) to the client, which </a:t>
            </a:r>
            <a:r>
              <a:rPr lang="en-US" sz="2400" b="1" dirty="0"/>
              <a:t>can</a:t>
            </a:r>
            <a:r>
              <a:rPr lang="en-US" sz="2400" dirty="0"/>
              <a:t> </a:t>
            </a:r>
            <a:r>
              <a:rPr lang="en-US" sz="2400" b="1" dirty="0"/>
              <a:t>run</a:t>
            </a:r>
            <a:r>
              <a:rPr lang="en-US" sz="2400" dirty="0"/>
              <a:t> </a:t>
            </a:r>
            <a:r>
              <a:rPr lang="en-US" sz="2400" b="1" dirty="0"/>
              <a:t>dynamically</a:t>
            </a:r>
            <a:r>
              <a:rPr lang="en-US" sz="2400" dirty="0"/>
              <a:t>.</a:t>
            </a:r>
          </a:p>
          <a:p>
            <a:r>
              <a:rPr lang="en-US" sz="2400" dirty="0"/>
              <a:t>This is </a:t>
            </a:r>
            <a:r>
              <a:rPr lang="en-US" sz="2400" b="1" dirty="0"/>
              <a:t>optional</a:t>
            </a:r>
            <a:r>
              <a:rPr lang="en-US" sz="2400" dirty="0"/>
              <a:t> and not used in most APIs.</a:t>
            </a:r>
          </a:p>
          <a:p>
            <a:r>
              <a:rPr lang="en-US" sz="2400" b="1" dirty="0"/>
              <a:t>Example:</a:t>
            </a:r>
            <a:br>
              <a:rPr lang="en-US" sz="2400" dirty="0"/>
            </a:br>
            <a:r>
              <a:rPr lang="en-US" sz="2400" dirty="0"/>
              <a:t>A REST API could send a JavaScript script that </a:t>
            </a:r>
            <a:r>
              <a:rPr lang="en-US" sz="2400" b="1" dirty="0"/>
              <a:t>executes on the client’s browser </a:t>
            </a:r>
            <a:r>
              <a:rPr lang="en-US" sz="2400" dirty="0"/>
              <a:t>to </a:t>
            </a:r>
            <a:r>
              <a:rPr lang="en-US" sz="2400" b="1" dirty="0"/>
              <a:t>improve functionality.</a:t>
            </a:r>
          </a:p>
          <a:p>
            <a:pPr marL="0" indent="0">
              <a:buNone/>
            </a:pPr>
            <a:endParaRPr lang="en-IN" sz="2400" dirty="0"/>
          </a:p>
        </p:txBody>
      </p:sp>
    </p:spTree>
    <p:extLst>
      <p:ext uri="{BB962C8B-B14F-4D97-AF65-F5344CB8AC3E}">
        <p14:creationId xmlns:p14="http://schemas.microsoft.com/office/powerpoint/2010/main" val="63215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F6DC8-C69B-D0E2-7074-F2E728C09A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47303-8E78-9ADA-745C-F7005A7B9EB0}"/>
              </a:ext>
            </a:extLst>
          </p:cNvPr>
          <p:cNvSpPr>
            <a:spLocks noGrp="1"/>
          </p:cNvSpPr>
          <p:nvPr>
            <p:ph idx="1"/>
          </p:nvPr>
        </p:nvSpPr>
        <p:spPr>
          <a:xfrm>
            <a:off x="777240" y="740229"/>
            <a:ext cx="10659110" cy="5436734"/>
          </a:xfrm>
        </p:spPr>
        <p:txBody>
          <a:bodyPr>
            <a:normAutofit/>
          </a:bodyPr>
          <a:lstStyle/>
          <a:p>
            <a:pPr marL="0" indent="0">
              <a:buNone/>
            </a:pPr>
            <a:r>
              <a:rPr lang="en-US" sz="2800" b="1" dirty="0">
                <a:solidFill>
                  <a:srgbClr val="002060"/>
                </a:solidFill>
              </a:rPr>
              <a:t>Why is it called REST?</a:t>
            </a:r>
          </a:p>
          <a:p>
            <a:pPr marL="0" indent="0">
              <a:buNone/>
            </a:pPr>
            <a:r>
              <a:rPr lang="en-US" sz="2400" b="1" dirty="0"/>
              <a:t>The name comes from the idea that:</a:t>
            </a:r>
          </a:p>
          <a:p>
            <a:pPr marL="457200" indent="-457200">
              <a:buFont typeface="+mj-lt"/>
              <a:buAutoNum type="arabicPeriod"/>
            </a:pPr>
            <a:r>
              <a:rPr lang="en-US" sz="2400" b="1" dirty="0"/>
              <a:t>"Representational" → </a:t>
            </a:r>
            <a:r>
              <a:rPr lang="en-US" sz="2400" dirty="0"/>
              <a:t>The client </a:t>
            </a:r>
            <a:r>
              <a:rPr lang="en-US" sz="2400" b="1" dirty="0">
                <a:solidFill>
                  <a:srgbClr val="C00000"/>
                </a:solidFill>
              </a:rPr>
              <a:t>interacts with representations </a:t>
            </a:r>
            <a:r>
              <a:rPr lang="en-US" sz="2400" dirty="0"/>
              <a:t>of resources (e.g., JSON, XML).</a:t>
            </a:r>
          </a:p>
          <a:p>
            <a:pPr marL="457200" indent="-457200">
              <a:buFont typeface="+mj-lt"/>
              <a:buAutoNum type="arabicPeriod"/>
            </a:pPr>
            <a:r>
              <a:rPr lang="en-US" sz="2400" b="1" dirty="0"/>
              <a:t>"State Transfer" → </a:t>
            </a:r>
            <a:r>
              <a:rPr lang="en-US" sz="2400" dirty="0"/>
              <a:t>The </a:t>
            </a:r>
            <a:r>
              <a:rPr lang="en-US" sz="2400" b="1" dirty="0">
                <a:solidFill>
                  <a:srgbClr val="C00000"/>
                </a:solidFill>
              </a:rPr>
              <a:t>state of the resource </a:t>
            </a:r>
            <a:r>
              <a:rPr lang="en-US" sz="2400" dirty="0"/>
              <a:t>is </a:t>
            </a:r>
            <a:r>
              <a:rPr lang="en-US" sz="2400" b="1" dirty="0"/>
              <a:t>transferred between </a:t>
            </a:r>
            <a:r>
              <a:rPr lang="en-US" sz="2400" b="1" dirty="0">
                <a:solidFill>
                  <a:srgbClr val="C00000"/>
                </a:solidFill>
              </a:rPr>
              <a:t>client</a:t>
            </a:r>
            <a:r>
              <a:rPr lang="en-US" sz="2400" dirty="0"/>
              <a:t> and </a:t>
            </a:r>
            <a:r>
              <a:rPr lang="en-US" sz="2400" b="1" dirty="0">
                <a:solidFill>
                  <a:srgbClr val="C00000"/>
                </a:solidFill>
              </a:rPr>
              <a:t>server</a:t>
            </a:r>
            <a:r>
              <a:rPr lang="en-US" sz="2400" dirty="0"/>
              <a:t> using </a:t>
            </a:r>
            <a:r>
              <a:rPr lang="en-US" sz="2400" b="1" dirty="0"/>
              <a:t>HTTP</a:t>
            </a:r>
            <a:r>
              <a:rPr lang="en-US" sz="2400" dirty="0"/>
              <a:t> </a:t>
            </a:r>
            <a:r>
              <a:rPr lang="en-US" sz="2400" b="1" dirty="0"/>
              <a:t>methods</a:t>
            </a:r>
            <a:r>
              <a:rPr lang="en-US" sz="2400" dirty="0"/>
              <a:t> (GET, POST, etc.).</a:t>
            </a:r>
          </a:p>
          <a:p>
            <a:pPr marL="457200" indent="-457200">
              <a:buFont typeface="+mj-lt"/>
              <a:buAutoNum type="arabicPeriod"/>
            </a:pPr>
            <a:endParaRPr lang="en-US" sz="800" dirty="0"/>
          </a:p>
          <a:p>
            <a:pPr marL="0" indent="0">
              <a:buNone/>
            </a:pPr>
            <a:r>
              <a:rPr lang="en-US" sz="2400" b="1" dirty="0"/>
              <a:t>Breaking it Down:</a:t>
            </a:r>
          </a:p>
          <a:p>
            <a:pPr marL="457200" indent="-457200">
              <a:buFont typeface="+mj-lt"/>
              <a:buAutoNum type="arabicPeriod"/>
            </a:pPr>
            <a:r>
              <a:rPr lang="en-US" sz="2400" b="1" dirty="0"/>
              <a:t>Representation → </a:t>
            </a:r>
            <a:r>
              <a:rPr lang="en-US" sz="2400" dirty="0"/>
              <a:t>When a client requests a resource, the </a:t>
            </a:r>
            <a:r>
              <a:rPr lang="en-US" sz="2400" b="1" dirty="0"/>
              <a:t>server sends a representation of that resource </a:t>
            </a:r>
            <a:r>
              <a:rPr lang="en-US" sz="2400" dirty="0"/>
              <a:t>(e.g., JSON response for user data).</a:t>
            </a:r>
          </a:p>
          <a:p>
            <a:pPr marL="457200" indent="-457200">
              <a:buFont typeface="+mj-lt"/>
              <a:buAutoNum type="arabicPeriod"/>
            </a:pPr>
            <a:r>
              <a:rPr lang="en-US" sz="2400" b="1" dirty="0"/>
              <a:t>State Transfer → </a:t>
            </a:r>
            <a:r>
              <a:rPr lang="en-US" sz="2400" dirty="0"/>
              <a:t>The client </a:t>
            </a:r>
            <a:r>
              <a:rPr lang="en-US" sz="2400" b="1" dirty="0">
                <a:solidFill>
                  <a:srgbClr val="C00000"/>
                </a:solidFill>
              </a:rPr>
              <a:t>does not store state</a:t>
            </a:r>
            <a:r>
              <a:rPr lang="en-US" sz="2400" dirty="0"/>
              <a:t>; instead, each request carries all the necessary information.</a:t>
            </a:r>
            <a:endParaRPr lang="en-IN" sz="2400" dirty="0"/>
          </a:p>
        </p:txBody>
      </p:sp>
    </p:spTree>
    <p:extLst>
      <p:ext uri="{BB962C8B-B14F-4D97-AF65-F5344CB8AC3E}">
        <p14:creationId xmlns:p14="http://schemas.microsoft.com/office/powerpoint/2010/main" val="3290672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9DD53-E825-126E-BA51-2DB8535FB95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Download Postman | Get Started for Free">
            <a:extLst>
              <a:ext uri="{FF2B5EF4-FFF2-40B4-BE49-F238E27FC236}">
                <a16:creationId xmlns:a16="http://schemas.microsoft.com/office/drawing/2014/main" id="{F4618083-B3DD-2DCD-BDDC-6FDFC11D1050}"/>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l="2930" r="373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366959C2-ED56-F1D1-86E9-63DC510BBA24}"/>
              </a:ext>
            </a:extLst>
          </p:cNvPr>
          <p:cNvSpPr txBox="1">
            <a:spLocks/>
          </p:cNvSpPr>
          <p:nvPr/>
        </p:nvSpPr>
        <p:spPr>
          <a:xfrm>
            <a:off x="2562498" y="727602"/>
            <a:ext cx="5691281" cy="12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rgbClr val="002060"/>
                </a:solidFill>
              </a:rPr>
              <a:t>Install Postman</a:t>
            </a:r>
            <a:endParaRPr lang="en-IN" sz="6600" b="1" dirty="0">
              <a:solidFill>
                <a:srgbClr val="002060"/>
              </a:solidFill>
            </a:endParaRPr>
          </a:p>
        </p:txBody>
      </p:sp>
    </p:spTree>
    <p:extLst>
      <p:ext uri="{BB962C8B-B14F-4D97-AF65-F5344CB8AC3E}">
        <p14:creationId xmlns:p14="http://schemas.microsoft.com/office/powerpoint/2010/main" val="33344791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5E45B-63CA-946D-8CA2-D9CBEFD7FC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AAE6E-2E06-4B9A-FF7E-8C82BF081D03}"/>
              </a:ext>
            </a:extLst>
          </p:cNvPr>
          <p:cNvSpPr>
            <a:spLocks noGrp="1"/>
          </p:cNvSpPr>
          <p:nvPr>
            <p:ph idx="1"/>
          </p:nvPr>
        </p:nvSpPr>
        <p:spPr>
          <a:xfrm>
            <a:off x="777240" y="740229"/>
            <a:ext cx="10659110" cy="5436734"/>
          </a:xfrm>
        </p:spPr>
        <p:txBody>
          <a:bodyPr>
            <a:normAutofit/>
          </a:bodyPr>
          <a:lstStyle/>
          <a:p>
            <a:pPr marL="0" indent="0">
              <a:buNone/>
            </a:pPr>
            <a:r>
              <a:rPr lang="en-US" sz="2800" b="1" dirty="0"/>
              <a:t>Create Database </a:t>
            </a:r>
            <a:r>
              <a:rPr lang="en-US" sz="2800" b="1" dirty="0">
                <a:solidFill>
                  <a:srgbClr val="002060"/>
                </a:solidFill>
              </a:rPr>
              <a:t>Table</a:t>
            </a:r>
            <a:r>
              <a:rPr lang="en-US" sz="2800" b="1" dirty="0"/>
              <a:t> and </a:t>
            </a:r>
            <a:r>
              <a:rPr lang="en-US" sz="2800" b="1" dirty="0">
                <a:solidFill>
                  <a:srgbClr val="002060"/>
                </a:solidFill>
              </a:rPr>
              <a:t>Insert</a:t>
            </a:r>
            <a:r>
              <a:rPr lang="en-US" sz="2800" b="1" dirty="0"/>
              <a:t> the Rows:</a:t>
            </a:r>
          </a:p>
          <a:p>
            <a:pPr marL="0" indent="0">
              <a:buNone/>
            </a:pPr>
            <a:endParaRPr lang="en-IN" sz="2800" b="1" dirty="0"/>
          </a:p>
        </p:txBody>
      </p:sp>
      <p:pic>
        <p:nvPicPr>
          <p:cNvPr id="4" name="Picture 3">
            <a:extLst>
              <a:ext uri="{FF2B5EF4-FFF2-40B4-BE49-F238E27FC236}">
                <a16:creationId xmlns:a16="http://schemas.microsoft.com/office/drawing/2014/main" id="{F197003B-BEA1-D236-9F7A-C61896A36922}"/>
              </a:ext>
            </a:extLst>
          </p:cNvPr>
          <p:cNvPicPr>
            <a:picLocks noChangeAspect="1"/>
          </p:cNvPicPr>
          <p:nvPr/>
        </p:nvPicPr>
        <p:blipFill>
          <a:blip r:embed="rId2"/>
          <a:stretch>
            <a:fillRect/>
          </a:stretch>
        </p:blipFill>
        <p:spPr>
          <a:xfrm>
            <a:off x="1284399" y="1588885"/>
            <a:ext cx="9057143" cy="4028571"/>
          </a:xfrm>
          <a:prstGeom prst="rect">
            <a:avLst/>
          </a:prstGeom>
        </p:spPr>
      </p:pic>
    </p:spTree>
    <p:extLst>
      <p:ext uri="{BB962C8B-B14F-4D97-AF65-F5344CB8AC3E}">
        <p14:creationId xmlns:p14="http://schemas.microsoft.com/office/powerpoint/2010/main" val="182097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F797-8FE0-CD14-B417-77EAA0F643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16018-08DC-5927-2CC0-3DC7A2938408}"/>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1. Get all articles: </a:t>
            </a:r>
            <a:endParaRPr lang="en-IN" sz="2800" b="1" dirty="0">
              <a:solidFill>
                <a:srgbClr val="002060"/>
              </a:solidFill>
            </a:endParaRPr>
          </a:p>
        </p:txBody>
      </p:sp>
      <p:pic>
        <p:nvPicPr>
          <p:cNvPr id="4" name="Picture 3">
            <a:extLst>
              <a:ext uri="{FF2B5EF4-FFF2-40B4-BE49-F238E27FC236}">
                <a16:creationId xmlns:a16="http://schemas.microsoft.com/office/drawing/2014/main" id="{A9904477-CC1C-9D8D-73F4-8539E6EA201C}"/>
              </a:ext>
            </a:extLst>
          </p:cNvPr>
          <p:cNvPicPr>
            <a:picLocks noChangeAspect="1"/>
          </p:cNvPicPr>
          <p:nvPr/>
        </p:nvPicPr>
        <p:blipFill>
          <a:blip r:embed="rId2"/>
          <a:srcRect r="2414"/>
          <a:stretch/>
        </p:blipFill>
        <p:spPr>
          <a:xfrm>
            <a:off x="625928" y="707571"/>
            <a:ext cx="10940143" cy="5587740"/>
          </a:xfrm>
          <a:prstGeom prst="rect">
            <a:avLst/>
          </a:prstGeom>
        </p:spPr>
      </p:pic>
    </p:spTree>
    <p:extLst>
      <p:ext uri="{BB962C8B-B14F-4D97-AF65-F5344CB8AC3E}">
        <p14:creationId xmlns:p14="http://schemas.microsoft.com/office/powerpoint/2010/main" val="7204001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87462-65FD-BF2B-43E1-9400E5BFC3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CECC8-BAC4-43A1-346F-8735C71CD20A}"/>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2. </a:t>
            </a:r>
            <a:r>
              <a:rPr lang="en-US" sz="2800" b="1" dirty="0"/>
              <a:t>Make a specific Get request (</a:t>
            </a:r>
            <a:r>
              <a:rPr lang="en-US" sz="2800" b="1" dirty="0">
                <a:solidFill>
                  <a:srgbClr val="002060"/>
                </a:solidFill>
              </a:rPr>
              <a:t>Get Specific Article</a:t>
            </a:r>
            <a:r>
              <a:rPr lang="en-US" sz="2800" b="1" dirty="0">
                <a:solidFill>
                  <a:srgbClr val="002060"/>
                </a:solidFill>
                <a:sym typeface="Wingdings" panose="05000000000000000000" pitchFamily="2" charset="2"/>
              </a:rPr>
              <a:t>)</a:t>
            </a:r>
            <a:r>
              <a:rPr lang="en-US" sz="2800" b="1" dirty="0">
                <a:solidFill>
                  <a:srgbClr val="002060"/>
                </a:solidFill>
              </a:rPr>
              <a:t> </a:t>
            </a:r>
            <a:endParaRPr lang="en-IN" sz="2800" b="1" dirty="0">
              <a:solidFill>
                <a:srgbClr val="002060"/>
              </a:solidFill>
            </a:endParaRPr>
          </a:p>
        </p:txBody>
      </p:sp>
      <p:pic>
        <p:nvPicPr>
          <p:cNvPr id="5" name="Picture 4">
            <a:extLst>
              <a:ext uri="{FF2B5EF4-FFF2-40B4-BE49-F238E27FC236}">
                <a16:creationId xmlns:a16="http://schemas.microsoft.com/office/drawing/2014/main" id="{42BB7C15-6E27-655A-8F8D-22BBF29C53B5}"/>
              </a:ext>
            </a:extLst>
          </p:cNvPr>
          <p:cNvPicPr>
            <a:picLocks noChangeAspect="1"/>
          </p:cNvPicPr>
          <p:nvPr/>
        </p:nvPicPr>
        <p:blipFill>
          <a:blip r:embed="rId2"/>
          <a:stretch>
            <a:fillRect/>
          </a:stretch>
        </p:blipFill>
        <p:spPr>
          <a:xfrm>
            <a:off x="650784" y="707571"/>
            <a:ext cx="10482943" cy="5730373"/>
          </a:xfrm>
          <a:prstGeom prst="rect">
            <a:avLst/>
          </a:prstGeom>
        </p:spPr>
      </p:pic>
    </p:spTree>
    <p:extLst>
      <p:ext uri="{BB962C8B-B14F-4D97-AF65-F5344CB8AC3E}">
        <p14:creationId xmlns:p14="http://schemas.microsoft.com/office/powerpoint/2010/main" val="4262468614"/>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1479</TotalTime>
  <Words>5065</Words>
  <Application>Microsoft Office PowerPoint</Application>
  <PresentationFormat>Widescreen</PresentationFormat>
  <Paragraphs>636</Paragraphs>
  <Slides>109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Aptos</vt:lpstr>
      <vt:lpstr>Arial</vt:lpstr>
      <vt:lpstr>Calibri</vt:lpstr>
      <vt:lpstr>Gill Sans Nova</vt:lpstr>
      <vt:lpstr>Wingdings</vt:lpstr>
      <vt:lpstr>ConfettiVTI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506</cp:revision>
  <dcterms:created xsi:type="dcterms:W3CDTF">2024-11-25T17:19:06Z</dcterms:created>
  <dcterms:modified xsi:type="dcterms:W3CDTF">2025-05-25T08:46:11Z</dcterms:modified>
</cp:coreProperties>
</file>